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TIF" ContentType="image/tiff"/>
  <Default Extension="tiff" ContentType="image/tiff"/>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handoutMasterIdLst>
    <p:handoutMasterId r:id="rId38"/>
  </p:handoutMasterIdLst>
  <p:sldIdLst>
    <p:sldId id="276" r:id="rId2"/>
    <p:sldId id="318" r:id="rId3"/>
    <p:sldId id="317" r:id="rId4"/>
    <p:sldId id="319" r:id="rId5"/>
    <p:sldId id="320" r:id="rId6"/>
    <p:sldId id="308" r:id="rId7"/>
    <p:sldId id="310" r:id="rId8"/>
    <p:sldId id="312" r:id="rId9"/>
    <p:sldId id="311" r:id="rId10"/>
    <p:sldId id="329" r:id="rId11"/>
    <p:sldId id="307" r:id="rId12"/>
    <p:sldId id="278" r:id="rId13"/>
    <p:sldId id="284" r:id="rId14"/>
    <p:sldId id="279" r:id="rId15"/>
    <p:sldId id="257" r:id="rId16"/>
    <p:sldId id="263" r:id="rId17"/>
    <p:sldId id="267" r:id="rId18"/>
    <p:sldId id="331" r:id="rId19"/>
    <p:sldId id="289" r:id="rId20"/>
    <p:sldId id="303" r:id="rId21"/>
    <p:sldId id="258" r:id="rId22"/>
    <p:sldId id="259" r:id="rId23"/>
    <p:sldId id="296" r:id="rId24"/>
    <p:sldId id="293" r:id="rId25"/>
    <p:sldId id="294" r:id="rId26"/>
    <p:sldId id="295" r:id="rId27"/>
    <p:sldId id="333" r:id="rId28"/>
    <p:sldId id="304" r:id="rId29"/>
    <p:sldId id="314" r:id="rId30"/>
    <p:sldId id="316" r:id="rId31"/>
    <p:sldId id="306" r:id="rId32"/>
    <p:sldId id="327" r:id="rId33"/>
    <p:sldId id="272" r:id="rId34"/>
    <p:sldId id="324" r:id="rId35"/>
    <p:sldId id="282" r:id="rId36"/>
  </p:sldIdLst>
  <p:sldSz cx="12192000" cy="6858000"/>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573D"/>
    <a:srgbClr val="C808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3294" autoAdjust="0"/>
  </p:normalViewPr>
  <p:slideViewPr>
    <p:cSldViewPr snapToGrid="0">
      <p:cViewPr varScale="1">
        <p:scale>
          <a:sx n="72" d="100"/>
          <a:sy n="72" d="100"/>
        </p:scale>
        <p:origin x="936" y="53"/>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3550"/>
          </a:xfrm>
          <a:prstGeom prst="rect">
            <a:avLst/>
          </a:prstGeom>
        </p:spPr>
        <p:txBody>
          <a:bodyPr vert="horz" lIns="91440" tIns="45720" rIns="91440" bIns="45720" rtlCol="0"/>
          <a:lstStyle>
            <a:lvl1pPr algn="r">
              <a:defRPr sz="1200"/>
            </a:lvl1pPr>
          </a:lstStyle>
          <a:p>
            <a:fld id="{0400119C-5453-4236-8687-53B4124BF9AE}" type="datetimeFigureOut">
              <a:rPr lang="en-US" smtClean="0"/>
              <a:t>11/4/2016</a:t>
            </a:fld>
            <a:endParaRPr lang="en-US"/>
          </a:p>
        </p:txBody>
      </p:sp>
      <p:sp>
        <p:nvSpPr>
          <p:cNvPr id="4" name="Footer Placeholder 3"/>
          <p:cNvSpPr>
            <a:spLocks noGrp="1"/>
          </p:cNvSpPr>
          <p:nvPr>
            <p:ph type="ftr" sz="quarter" idx="2"/>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772525"/>
            <a:ext cx="3038475" cy="463550"/>
          </a:xfrm>
          <a:prstGeom prst="rect">
            <a:avLst/>
          </a:prstGeom>
        </p:spPr>
        <p:txBody>
          <a:bodyPr vert="horz" lIns="91440" tIns="45720" rIns="91440" bIns="45720" rtlCol="0" anchor="b"/>
          <a:lstStyle>
            <a:lvl1pPr algn="r">
              <a:defRPr sz="1200"/>
            </a:lvl1pPr>
          </a:lstStyle>
          <a:p>
            <a:fld id="{4382CBC0-F156-46E4-9B71-E474E446127B}" type="slidenum">
              <a:rPr lang="en-US" smtClean="0"/>
              <a:t>‹#›</a:t>
            </a:fld>
            <a:endParaRPr lang="en-US"/>
          </a:p>
        </p:txBody>
      </p:sp>
    </p:spTree>
    <p:extLst>
      <p:ext uri="{BB962C8B-B14F-4D97-AF65-F5344CB8AC3E}">
        <p14:creationId xmlns:p14="http://schemas.microsoft.com/office/powerpoint/2010/main" val="206356546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35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3550"/>
          </a:xfrm>
          <a:prstGeom prst="rect">
            <a:avLst/>
          </a:prstGeom>
        </p:spPr>
        <p:txBody>
          <a:bodyPr vert="horz" lIns="91440" tIns="45720" rIns="91440" bIns="45720" rtlCol="0"/>
          <a:lstStyle>
            <a:lvl1pPr algn="r">
              <a:defRPr sz="1200"/>
            </a:lvl1pPr>
          </a:lstStyle>
          <a:p>
            <a:fld id="{8D312C72-2E56-48C8-A167-B1531ED3568D}" type="datetimeFigureOut">
              <a:rPr lang="en-US" smtClean="0"/>
              <a:t>11/4/2016</a:t>
            </a:fld>
            <a:endParaRPr lang="en-US"/>
          </a:p>
        </p:txBody>
      </p:sp>
      <p:sp>
        <p:nvSpPr>
          <p:cNvPr id="4" name="Slide Image Placeholder 3"/>
          <p:cNvSpPr>
            <a:spLocks noGrp="1" noRot="1" noChangeAspect="1"/>
          </p:cNvSpPr>
          <p:nvPr>
            <p:ph type="sldImg" idx="2"/>
          </p:nvPr>
        </p:nvSpPr>
        <p:spPr>
          <a:xfrm>
            <a:off x="733425" y="1154113"/>
            <a:ext cx="5543550" cy="31178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45000"/>
            <a:ext cx="5607050" cy="3636963"/>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525"/>
            <a:ext cx="3038475" cy="4635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772525"/>
            <a:ext cx="3038475" cy="463550"/>
          </a:xfrm>
          <a:prstGeom prst="rect">
            <a:avLst/>
          </a:prstGeom>
        </p:spPr>
        <p:txBody>
          <a:bodyPr vert="horz" lIns="91440" tIns="45720" rIns="91440" bIns="45720" rtlCol="0" anchor="b"/>
          <a:lstStyle>
            <a:lvl1pPr algn="r">
              <a:defRPr sz="1200"/>
            </a:lvl1pPr>
          </a:lstStyle>
          <a:p>
            <a:fld id="{FE2F4937-BDFC-4C4F-8696-7222C58A0944}" type="slidenum">
              <a:rPr lang="en-US" smtClean="0"/>
              <a:t>‹#›</a:t>
            </a:fld>
            <a:endParaRPr lang="en-US"/>
          </a:p>
        </p:txBody>
      </p:sp>
    </p:spTree>
    <p:extLst>
      <p:ext uri="{BB962C8B-B14F-4D97-AF65-F5344CB8AC3E}">
        <p14:creationId xmlns:p14="http://schemas.microsoft.com/office/powerpoint/2010/main" val="1729328827"/>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Env</a:t>
            </a:r>
            <a:r>
              <a:rPr lang="en-US" dirty="0" smtClean="0"/>
              <a:t> is sole target for</a:t>
            </a:r>
            <a:r>
              <a:rPr lang="en-US" baseline="0" dirty="0" smtClean="0"/>
              <a:t> </a:t>
            </a:r>
            <a:r>
              <a:rPr lang="en-US" baseline="0" dirty="0" err="1" smtClean="0"/>
              <a:t>nAbs</a:t>
            </a:r>
            <a:r>
              <a:rPr lang="en-US" baseline="0" dirty="0" smtClean="0"/>
              <a:t> -&gt; we need </a:t>
            </a:r>
            <a:r>
              <a:rPr lang="en-US" baseline="0" dirty="0" err="1" smtClean="0"/>
              <a:t>bnAbs</a:t>
            </a:r>
            <a:r>
              <a:rPr lang="en-US" baseline="0" dirty="0" smtClean="0"/>
              <a:t> elicited that can neutralize many isolates to get an HIV vaccine</a:t>
            </a:r>
          </a:p>
          <a:p>
            <a:r>
              <a:rPr lang="en-US" baseline="0" dirty="0" smtClean="0"/>
              <a:t>However, today’s Vaccine candidates have low potency and breadth or cannot elicit </a:t>
            </a:r>
            <a:r>
              <a:rPr lang="en-US" baseline="0" dirty="0" err="1" smtClean="0"/>
              <a:t>nAbs</a:t>
            </a:r>
            <a:r>
              <a:rPr lang="en-US" baseline="0" dirty="0" smtClean="0"/>
              <a:t> at all.</a:t>
            </a:r>
          </a:p>
          <a:p>
            <a:r>
              <a:rPr lang="en-US" baseline="0" dirty="0" err="1" smtClean="0"/>
              <a:t>Glycans</a:t>
            </a:r>
            <a:r>
              <a:rPr lang="en-US" baseline="0" dirty="0" smtClean="0"/>
              <a:t> modulate immune response.</a:t>
            </a:r>
            <a:endParaRPr lang="en-US" dirty="0"/>
          </a:p>
        </p:txBody>
      </p:sp>
    </p:spTree>
    <p:extLst>
      <p:ext uri="{BB962C8B-B14F-4D97-AF65-F5344CB8AC3E}">
        <p14:creationId xmlns:p14="http://schemas.microsoft.com/office/powerpoint/2010/main" val="41355461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 yield</a:t>
            </a:r>
            <a:r>
              <a:rPr lang="en-US" baseline="0" dirty="0" smtClean="0"/>
              <a:t> 1-2mg /L</a:t>
            </a:r>
          </a:p>
          <a:p>
            <a:endParaRPr lang="en-US" dirty="0"/>
          </a:p>
        </p:txBody>
      </p:sp>
    </p:spTree>
    <p:extLst>
      <p:ext uri="{BB962C8B-B14F-4D97-AF65-F5344CB8AC3E}">
        <p14:creationId xmlns:p14="http://schemas.microsoft.com/office/powerpoint/2010/main" val="1043337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sz="1200" b="0" i="0" u="none" strike="noStrike" kern="1200" dirty="0" smtClean="0">
                <a:solidFill>
                  <a:schemeClr val="tx1"/>
                </a:solidFill>
                <a:effectLst/>
                <a:latin typeface="+mn-lt"/>
                <a:ea typeface="+mn-ea"/>
                <a:cs typeface="+mn-cs"/>
              </a:rPr>
              <a:t>nano-W (2% methylamine tungstate, Nanoprobes)</a:t>
            </a:r>
            <a:r>
              <a:rPr lang="en-US" sz="1200" b="0" i="0" u="none" strike="noStrike" kern="1200" dirty="0" smtClean="0">
                <a:solidFill>
                  <a:schemeClr val="tx1"/>
                </a:solidFill>
                <a:effectLst/>
                <a:latin typeface="+mn-lt"/>
                <a:ea typeface="+mn-ea"/>
                <a:cs typeface="+mn-cs"/>
              </a:rPr>
              <a:t>, 3 mm -&gt; 0.06</a:t>
            </a:r>
            <a:r>
              <a:rPr lang="en-US" sz="1200" b="0" i="0" u="none" strike="noStrike" kern="1200" baseline="0" dirty="0" smtClean="0">
                <a:solidFill>
                  <a:schemeClr val="tx1"/>
                </a:solidFill>
                <a:effectLst/>
                <a:latin typeface="+mn-lt"/>
                <a:ea typeface="+mn-ea"/>
                <a:cs typeface="+mn-cs"/>
              </a:rPr>
              <a:t> – 0.1 um grid square</a:t>
            </a:r>
            <a:endParaRPr lang="en-US" sz="1200" b="0" i="0" u="none" strike="noStrike" kern="1200" dirty="0" smtClean="0">
              <a:solidFill>
                <a:schemeClr val="tx1"/>
              </a:solidFill>
              <a:effectLst/>
              <a:latin typeface="+mn-lt"/>
              <a:ea typeface="+mn-ea"/>
              <a:cs typeface="+mn-cs"/>
            </a:endParaRPr>
          </a:p>
          <a:p>
            <a:r>
              <a:rPr lang="en-US" dirty="0" smtClean="0"/>
              <a:t>Picked with EMAN</a:t>
            </a:r>
          </a:p>
          <a:p>
            <a:r>
              <a:rPr lang="en-US" sz="1200" b="0" i="0" kern="1200" dirty="0" smtClean="0">
                <a:solidFill>
                  <a:schemeClr val="tx1"/>
                </a:solidFill>
                <a:effectLst/>
                <a:latin typeface="+mn-lt"/>
                <a:ea typeface="+mn-ea"/>
                <a:cs typeface="+mn-cs"/>
              </a:rPr>
              <a:t>CONTRAST - stain absorbs electrons in higher amounts than the surrounding medium. Therefore, different regions of the sample have different electron densities and can be differentiated easier in the resulting projections</a:t>
            </a:r>
            <a:endParaRPr lang="en-US" dirty="0"/>
          </a:p>
        </p:txBody>
      </p:sp>
    </p:spTree>
    <p:extLst>
      <p:ext uri="{BB962C8B-B14F-4D97-AF65-F5344CB8AC3E}">
        <p14:creationId xmlns:p14="http://schemas.microsoft.com/office/powerpoint/2010/main" val="3113171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Scattered</a:t>
            </a:r>
            <a:r>
              <a:rPr lang="en-US" baseline="0" dirty="0" smtClean="0"/>
              <a:t> light ~ concentration. </a:t>
            </a:r>
            <a:r>
              <a:rPr lang="en-US" sz="1200" b="0" i="0" kern="1200" dirty="0" smtClean="0">
                <a:solidFill>
                  <a:schemeClr val="tx1"/>
                </a:solidFill>
                <a:effectLst/>
                <a:latin typeface="+mn-lt"/>
                <a:ea typeface="+mn-ea"/>
                <a:cs typeface="+mn-cs"/>
              </a:rPr>
              <a:t>photon auto-correlation function</a:t>
            </a:r>
          </a:p>
          <a:p>
            <a:r>
              <a:rPr lang="en-US" sz="1200" b="0" i="0" kern="1200" dirty="0" smtClean="0">
                <a:solidFill>
                  <a:schemeClr val="tx1"/>
                </a:solidFill>
                <a:effectLst/>
                <a:latin typeface="+mn-lt"/>
                <a:ea typeface="+mn-ea"/>
                <a:cs typeface="+mn-cs"/>
              </a:rPr>
              <a:t>the autocorrelation function y decays starting from zero delay time, and faster dynamics due to smaller particles lead to faster decorrelation of scattered intensity trace</a:t>
            </a:r>
            <a:endParaRPr lang="en-US" dirty="0"/>
          </a:p>
        </p:txBody>
      </p:sp>
      <p:sp>
        <p:nvSpPr>
          <p:cNvPr id="4" name="Slide Number Placeholder 3"/>
          <p:cNvSpPr>
            <a:spLocks noGrp="1"/>
          </p:cNvSpPr>
          <p:nvPr>
            <p:ph type="sldNum" sz="quarter" idx="10"/>
          </p:nvPr>
        </p:nvSpPr>
        <p:spPr/>
        <p:txBody>
          <a:bodyPr/>
          <a:lstStyle/>
          <a:p>
            <a:fld id="{14C938BC-9A28-4751-8DD5-53CD56BDF80E}" type="slidenum">
              <a:rPr lang="en-US" smtClean="0"/>
              <a:t>20</a:t>
            </a:fld>
            <a:endParaRPr lang="en-US"/>
          </a:p>
        </p:txBody>
      </p:sp>
    </p:spTree>
    <p:extLst>
      <p:ext uri="{BB962C8B-B14F-4D97-AF65-F5344CB8AC3E}">
        <p14:creationId xmlns:p14="http://schemas.microsoft.com/office/powerpoint/2010/main" val="2173169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Dynapro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Nanostar</a:t>
            </a:r>
            <a:r>
              <a:rPr lang="en-US" sz="1200" kern="1200" dirty="0" smtClean="0">
                <a:solidFill>
                  <a:schemeClr val="tx1"/>
                </a:solidFill>
                <a:effectLst/>
                <a:latin typeface="+mn-lt"/>
                <a:ea typeface="+mn-ea"/>
                <a:cs typeface="+mn-cs"/>
              </a:rPr>
              <a:t> (Wyatt);</a:t>
            </a:r>
            <a:r>
              <a:rPr lang="en-US" sz="1200" kern="1200" baseline="0" dirty="0" smtClean="0">
                <a:solidFill>
                  <a:schemeClr val="tx1"/>
                </a:solidFill>
                <a:effectLst/>
                <a:latin typeface="+mn-lt"/>
                <a:ea typeface="+mn-ea"/>
                <a:cs typeface="+mn-cs"/>
              </a:rPr>
              <a:t>  protein </a:t>
            </a:r>
            <a:r>
              <a:rPr lang="en-US" sz="1200" kern="1200" dirty="0" smtClean="0">
                <a:solidFill>
                  <a:schemeClr val="tx1"/>
                </a:solidFill>
                <a:effectLst/>
                <a:latin typeface="+mn-lt"/>
                <a:ea typeface="+mn-ea"/>
                <a:cs typeface="+mn-cs"/>
              </a:rPr>
              <a:t>diluted to 1 mg/mL in PBS,</a:t>
            </a:r>
            <a:r>
              <a:rPr lang="en-US" sz="1200" kern="1200" baseline="0" dirty="0" smtClean="0">
                <a:solidFill>
                  <a:schemeClr val="tx1"/>
                </a:solidFill>
                <a:effectLst/>
                <a:latin typeface="+mn-lt"/>
                <a:ea typeface="+mn-ea"/>
                <a:cs typeface="+mn-cs"/>
              </a:rPr>
              <a:t> spun down </a:t>
            </a:r>
            <a:r>
              <a:rPr lang="en-US" sz="1200" kern="1200" dirty="0" smtClean="0">
                <a:solidFill>
                  <a:schemeClr val="tx1"/>
                </a:solidFill>
                <a:effectLst/>
                <a:latin typeface="+mn-lt"/>
                <a:ea typeface="+mn-ea"/>
                <a:cs typeface="+mn-cs"/>
              </a:rPr>
              <a:t>at 17k</a:t>
            </a:r>
            <a:r>
              <a:rPr lang="en-US" sz="1200" i="1" kern="1200" dirty="0" smtClean="0">
                <a:solidFill>
                  <a:schemeClr val="tx1"/>
                </a:solidFill>
                <a:effectLst/>
                <a:latin typeface="+mn-lt"/>
                <a:ea typeface="+mn-ea"/>
                <a:cs typeface="+mn-cs"/>
              </a:rPr>
              <a:t>g</a:t>
            </a:r>
            <a:r>
              <a:rPr lang="en-US" sz="1200" kern="1200" dirty="0" smtClean="0">
                <a:solidFill>
                  <a:schemeClr val="tx1"/>
                </a:solidFill>
                <a:effectLst/>
                <a:latin typeface="+mn-lt"/>
                <a:ea typeface="+mn-ea"/>
                <a:cs typeface="+mn-cs"/>
              </a:rPr>
              <a:t> for 20 minutes, 10ul quartz cuvette. </a:t>
            </a:r>
            <a:r>
              <a:rPr lang="en-US" sz="1200" kern="1200" dirty="0" err="1" smtClean="0">
                <a:solidFill>
                  <a:schemeClr val="tx1"/>
                </a:solidFill>
                <a:effectLst/>
                <a:latin typeface="+mn-lt"/>
                <a:ea typeface="+mn-ea"/>
                <a:cs typeface="+mn-cs"/>
              </a:rPr>
              <a:t>Rg</a:t>
            </a:r>
            <a:r>
              <a:rPr lang="en-US" sz="1200" kern="1200" baseline="0" dirty="0" smtClean="0">
                <a:solidFill>
                  <a:schemeClr val="tx1"/>
                </a:solidFill>
                <a:effectLst/>
                <a:latin typeface="+mn-lt"/>
                <a:ea typeface="+mn-ea"/>
                <a:cs typeface="+mn-cs"/>
              </a:rPr>
              <a:t> and </a:t>
            </a:r>
            <a:r>
              <a:rPr lang="en-US" sz="1200" kern="1200" baseline="0" dirty="0" err="1" smtClean="0">
                <a:solidFill>
                  <a:schemeClr val="tx1"/>
                </a:solidFill>
                <a:effectLst/>
                <a:latin typeface="+mn-lt"/>
                <a:ea typeface="+mn-ea"/>
                <a:cs typeface="+mn-cs"/>
              </a:rPr>
              <a:t>pd</a:t>
            </a:r>
            <a:r>
              <a:rPr lang="en-US" sz="1200" kern="1200" baseline="0" dirty="0" smtClean="0">
                <a:solidFill>
                  <a:schemeClr val="tx1"/>
                </a:solidFill>
                <a:effectLst/>
                <a:latin typeface="+mn-lt"/>
                <a:ea typeface="+mn-ea"/>
                <a:cs typeface="+mn-cs"/>
              </a:rPr>
              <a:t> generated from </a:t>
            </a:r>
            <a:r>
              <a:rPr lang="en-US" sz="1200" kern="1200" dirty="0" smtClean="0">
                <a:solidFill>
                  <a:schemeClr val="tx1"/>
                </a:solidFill>
                <a:effectLst/>
                <a:latin typeface="+mn-lt"/>
                <a:ea typeface="+mn-ea"/>
                <a:cs typeface="+mn-cs"/>
              </a:rPr>
              <a:t>40 acquisitions of 5 s at 20 C.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10 </a:t>
            </a:r>
            <a:r>
              <a:rPr lang="en-US" sz="1200" kern="1200" dirty="0" err="1" smtClean="0">
                <a:solidFill>
                  <a:schemeClr val="tx1"/>
                </a:solidFill>
                <a:effectLst/>
                <a:latin typeface="+mn-lt"/>
                <a:ea typeface="+mn-ea"/>
                <a:cs typeface="+mn-cs"/>
              </a:rPr>
              <a:t>ul</a:t>
            </a:r>
            <a:r>
              <a:rPr lang="en-US" sz="1200" kern="1200" dirty="0" smtClean="0">
                <a:solidFill>
                  <a:schemeClr val="tx1"/>
                </a:solidFill>
                <a:effectLst/>
                <a:latin typeface="+mn-lt"/>
                <a:ea typeface="+mn-ea"/>
                <a:cs typeface="+mn-cs"/>
              </a:rPr>
              <a:t> of </a:t>
            </a:r>
            <a:r>
              <a:rPr lang="en-US" sz="1200" kern="1200" dirty="0" err="1" smtClean="0">
                <a:solidFill>
                  <a:schemeClr val="tx1"/>
                </a:solidFill>
                <a:effectLst/>
                <a:latin typeface="+mn-lt"/>
                <a:ea typeface="+mn-ea"/>
                <a:cs typeface="+mn-cs"/>
              </a:rPr>
              <a:t>parafin</a:t>
            </a:r>
            <a:r>
              <a:rPr lang="en-US" sz="1200" kern="1200" dirty="0" smtClean="0">
                <a:solidFill>
                  <a:schemeClr val="tx1"/>
                </a:solidFill>
                <a:effectLst/>
                <a:latin typeface="+mn-lt"/>
                <a:ea typeface="+mn-ea"/>
                <a:cs typeface="+mn-cs"/>
              </a:rPr>
              <a:t> added</a:t>
            </a:r>
            <a:r>
              <a:rPr lang="en-US" sz="1200" kern="1200" baseline="0" dirty="0" smtClean="0">
                <a:solidFill>
                  <a:schemeClr val="tx1"/>
                </a:solidFill>
                <a:effectLst/>
                <a:latin typeface="+mn-lt"/>
                <a:ea typeface="+mn-ea"/>
                <a:cs typeface="+mn-cs"/>
              </a:rPr>
              <a:t> before ramping temp from 30 to  95 at</a:t>
            </a:r>
            <a:r>
              <a:rPr lang="en-US" sz="1200" kern="1200" dirty="0" smtClean="0">
                <a:solidFill>
                  <a:schemeClr val="tx1"/>
                </a:solidFill>
                <a:effectLst/>
                <a:latin typeface="+mn-lt"/>
                <a:ea typeface="+mn-ea"/>
                <a:cs typeface="+mn-cs"/>
              </a:rPr>
              <a:t> rate of 1C/min to determine the onset of SOSIP melting/aggregation. </a:t>
            </a:r>
          </a:p>
          <a:p>
            <a:endParaRPr lang="en-US" dirty="0"/>
          </a:p>
        </p:txBody>
      </p:sp>
    </p:spTree>
    <p:extLst>
      <p:ext uri="{BB962C8B-B14F-4D97-AF65-F5344CB8AC3E}">
        <p14:creationId xmlns:p14="http://schemas.microsoft.com/office/powerpoint/2010/main" val="25159413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Electrons scatter</a:t>
            </a:r>
            <a:r>
              <a:rPr lang="en-US" baseline="0" dirty="0" smtClean="0"/>
              <a:t> off protein. Take a difference between sample and buffer scattering signal - &gt; contrast method</a:t>
            </a:r>
            <a:endParaRPr lang="en-US" dirty="0" smtClean="0"/>
          </a:p>
          <a:p>
            <a:r>
              <a:rPr lang="en-US" dirty="0" smtClean="0"/>
              <a:t>q</a:t>
            </a:r>
            <a:r>
              <a:rPr lang="en-US" baseline="0" dirty="0" smtClean="0"/>
              <a:t> = 4 * Pi * sin(Theta/Lambda) = 2 * Pi * s, s is known as inverse D-spacing or resolution in crystallography.</a:t>
            </a:r>
          </a:p>
          <a:p>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45848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32358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Guiner</a:t>
            </a:r>
            <a:r>
              <a:rPr lang="en-US" dirty="0" smtClean="0"/>
              <a:t>: log scattering</a:t>
            </a:r>
            <a:r>
              <a:rPr lang="en-US" baseline="0" dirty="0" smtClean="0"/>
              <a:t> intensity vs scattering </a:t>
            </a:r>
            <a:r>
              <a:rPr lang="en-US" baseline="0" dirty="0" err="1" smtClean="0"/>
              <a:t>angle^squared</a:t>
            </a:r>
            <a:r>
              <a:rPr lang="en-US" baseline="0" dirty="0" smtClean="0"/>
              <a:t>;</a:t>
            </a:r>
          </a:p>
          <a:p>
            <a:r>
              <a:rPr lang="en-US" dirty="0" err="1" smtClean="0"/>
              <a:t>Rg</a:t>
            </a:r>
            <a:r>
              <a:rPr lang="en-US" baseline="0" dirty="0" smtClean="0"/>
              <a:t> - </a:t>
            </a:r>
            <a:r>
              <a:rPr lang="en-US" dirty="0" smtClean="0"/>
              <a:t>Average of square center-of-mass distances in the molecule</a:t>
            </a:r>
            <a:endParaRPr lang="en-US" baseline="0" dirty="0" smtClean="0"/>
          </a:p>
          <a:p>
            <a:r>
              <a:rPr lang="en-US" dirty="0" smtClean="0"/>
              <a:t>I(0) is intensity measured</a:t>
            </a:r>
            <a:r>
              <a:rPr lang="en-US" baseline="0" dirty="0" smtClean="0"/>
              <a:t> at 0 angle (q=0), here it’s s, represents number of electrons in the </a:t>
            </a:r>
            <a:r>
              <a:rPr lang="en-US" baseline="0" dirty="0" err="1" smtClean="0"/>
              <a:t>scatterer</a:t>
            </a:r>
            <a:r>
              <a:rPr lang="en-US" baseline="0" dirty="0" smtClean="0"/>
              <a:t>, unaffected by particle shape and good for MW determination</a:t>
            </a:r>
          </a:p>
          <a:p>
            <a:r>
              <a:rPr lang="en-US" baseline="0" dirty="0" smtClean="0"/>
              <a:t>At high q values -&gt; shape info. </a:t>
            </a:r>
            <a:r>
              <a:rPr lang="en-US" sz="1200" b="0" i="0" kern="1200" dirty="0" smtClean="0">
                <a:solidFill>
                  <a:schemeClr val="tx1"/>
                </a:solidFill>
                <a:effectLst/>
                <a:latin typeface="+mn-lt"/>
                <a:ea typeface="+mn-ea"/>
                <a:cs typeface="+mn-cs"/>
              </a:rPr>
              <a:t> It is critical that the plot be linear in the q range of q less than </a:t>
            </a:r>
            <a:r>
              <a:rPr lang="en-US" sz="1200" b="0" i="0" kern="1200" dirty="0" err="1" smtClean="0">
                <a:solidFill>
                  <a:schemeClr val="tx1"/>
                </a:solidFill>
                <a:effectLst/>
                <a:latin typeface="+mn-lt"/>
                <a:ea typeface="+mn-ea"/>
                <a:cs typeface="+mn-cs"/>
              </a:rPr>
              <a:t>q</a:t>
            </a:r>
            <a:r>
              <a:rPr lang="en-US" sz="1200" b="0" i="0" kern="1200" baseline="-25000" dirty="0" err="1" smtClean="0">
                <a:solidFill>
                  <a:schemeClr val="tx1"/>
                </a:solidFill>
                <a:effectLst/>
                <a:latin typeface="+mn-lt"/>
                <a:ea typeface="+mn-ea"/>
                <a:cs typeface="+mn-cs"/>
              </a:rPr>
              <a:t>max</a:t>
            </a:r>
            <a:r>
              <a:rPr lang="en-US" sz="1200" b="0" i="0" kern="1200" dirty="0" smtClean="0">
                <a:solidFill>
                  <a:schemeClr val="tx1"/>
                </a:solidFill>
                <a:effectLst/>
                <a:latin typeface="+mn-lt"/>
                <a:ea typeface="+mn-ea"/>
                <a:cs typeface="+mn-cs"/>
              </a:rPr>
              <a:t>=M/</a:t>
            </a:r>
            <a:r>
              <a:rPr lang="en-US" sz="1200" b="0" i="0" kern="1200" dirty="0" err="1" smtClean="0">
                <a:solidFill>
                  <a:schemeClr val="tx1"/>
                </a:solidFill>
                <a:effectLst/>
                <a:latin typeface="+mn-lt"/>
                <a:ea typeface="+mn-ea"/>
                <a:cs typeface="+mn-cs"/>
              </a:rPr>
              <a:t>R</a:t>
            </a:r>
            <a:r>
              <a:rPr lang="en-US" sz="1200" b="0" i="0" kern="1200" baseline="-25000" dirty="0" err="1" smtClean="0">
                <a:solidFill>
                  <a:schemeClr val="tx1"/>
                </a:solidFill>
                <a:effectLst/>
                <a:latin typeface="+mn-lt"/>
                <a:ea typeface="+mn-ea"/>
                <a:cs typeface="+mn-cs"/>
              </a:rPr>
              <a:t>g</a:t>
            </a:r>
            <a:r>
              <a:rPr lang="en-US" sz="1200" b="0" i="0" kern="1200" dirty="0" smtClean="0">
                <a:solidFill>
                  <a:schemeClr val="tx1"/>
                </a:solidFill>
                <a:effectLst/>
                <a:latin typeface="+mn-lt"/>
                <a:ea typeface="+mn-ea"/>
                <a:cs typeface="+mn-cs"/>
              </a:rPr>
              <a:t>, where </a:t>
            </a:r>
            <a:r>
              <a:rPr lang="en-US" sz="1200" b="0" i="0" kern="1200" dirty="0" err="1" smtClean="0">
                <a:solidFill>
                  <a:schemeClr val="tx1"/>
                </a:solidFill>
                <a:effectLst/>
                <a:latin typeface="+mn-lt"/>
                <a:ea typeface="+mn-ea"/>
                <a:cs typeface="+mn-cs"/>
              </a:rPr>
              <a:t>q</a:t>
            </a:r>
            <a:r>
              <a:rPr lang="en-US" sz="1200" b="0" i="0" kern="1200" baseline="-25000" dirty="0" err="1" smtClean="0">
                <a:solidFill>
                  <a:schemeClr val="tx1"/>
                </a:solidFill>
                <a:effectLst/>
                <a:latin typeface="+mn-lt"/>
                <a:ea typeface="+mn-ea"/>
                <a:cs typeface="+mn-cs"/>
              </a:rPr>
              <a:t>max</a:t>
            </a:r>
            <a:r>
              <a:rPr lang="en-US" sz="1200" b="0" i="0" kern="1200" dirty="0" smtClean="0">
                <a:solidFill>
                  <a:schemeClr val="tx1"/>
                </a:solidFill>
                <a:effectLst/>
                <a:latin typeface="+mn-lt"/>
                <a:ea typeface="+mn-ea"/>
                <a:cs typeface="+mn-cs"/>
              </a:rPr>
              <a:t> is the upper q end-point of </a:t>
            </a:r>
            <a:r>
              <a:rPr lang="en-US" sz="1200" b="0" i="0" kern="1200" dirty="0" err="1" smtClean="0">
                <a:solidFill>
                  <a:schemeClr val="tx1"/>
                </a:solidFill>
                <a:effectLst/>
                <a:latin typeface="+mn-lt"/>
                <a:ea typeface="+mn-ea"/>
                <a:cs typeface="+mn-cs"/>
              </a:rPr>
              <a:t>Guinier</a:t>
            </a:r>
            <a:r>
              <a:rPr lang="en-US" sz="1200" b="0" i="0" kern="1200" dirty="0" smtClean="0">
                <a:solidFill>
                  <a:schemeClr val="tx1"/>
                </a:solidFill>
                <a:effectLst/>
                <a:latin typeface="+mn-lt"/>
                <a:ea typeface="+mn-ea"/>
                <a:cs typeface="+mn-cs"/>
              </a:rPr>
              <a:t> plot and M is typically 1.3 for globular protein. </a:t>
            </a:r>
            <a:endParaRPr lang="en-US" baseline="0" dirty="0" smtClean="0"/>
          </a:p>
          <a:p>
            <a:endParaRPr lang="en-US" baseline="0" dirty="0" smtClean="0"/>
          </a:p>
          <a:p>
            <a:endParaRPr lang="en-US" dirty="0"/>
          </a:p>
        </p:txBody>
      </p:sp>
    </p:spTree>
    <p:extLst>
      <p:ext uri="{BB962C8B-B14F-4D97-AF65-F5344CB8AC3E}">
        <p14:creationId xmlns:p14="http://schemas.microsoft.com/office/powerpoint/2010/main" val="2003837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Kratky plot</a:t>
            </a:r>
          </a:p>
          <a:p>
            <a:r>
              <a:rPr lang="en-US" dirty="0" smtClean="0"/>
              <a:t>Info about folded vs unfolded states at high q values.</a:t>
            </a:r>
          </a:p>
          <a:p>
            <a:r>
              <a:rPr lang="en-US" dirty="0" smtClean="0"/>
              <a:t>Removal of glycan partially unfolds</a:t>
            </a:r>
            <a:endParaRPr lang="en-US" dirty="0"/>
          </a:p>
        </p:txBody>
      </p:sp>
    </p:spTree>
    <p:extLst>
      <p:ext uri="{BB962C8B-B14F-4D97-AF65-F5344CB8AC3E}">
        <p14:creationId xmlns:p14="http://schemas.microsoft.com/office/powerpoint/2010/main" val="15243578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I(q) scattering curve is Fourier transformed into real space</a:t>
            </a:r>
          </a:p>
          <a:p>
            <a:r>
              <a:rPr lang="en-US" dirty="0" smtClean="0"/>
              <a:t>D-max – maximum dimension of particle in solution</a:t>
            </a:r>
          </a:p>
          <a:p>
            <a:r>
              <a:rPr lang="en-US" dirty="0" smtClean="0"/>
              <a:t>W/ glyc:530 </a:t>
            </a:r>
            <a:r>
              <a:rPr lang="en-US" dirty="0" err="1" smtClean="0"/>
              <a:t>kDa</a:t>
            </a:r>
            <a:r>
              <a:rPr lang="en-US" baseline="0" dirty="0" smtClean="0"/>
              <a:t> w/out 4</a:t>
            </a:r>
            <a:r>
              <a:rPr lang="en-US" dirty="0" smtClean="0"/>
              <a:t>82 </a:t>
            </a:r>
            <a:r>
              <a:rPr lang="en-US" dirty="0" err="1" smtClean="0"/>
              <a:t>kDa</a:t>
            </a:r>
            <a:r>
              <a:rPr lang="en-US" dirty="0" smtClean="0"/>
              <a:t>. Using </a:t>
            </a:r>
            <a:r>
              <a:rPr lang="en-US" dirty="0" err="1" smtClean="0"/>
              <a:t>Porod</a:t>
            </a:r>
            <a:r>
              <a:rPr lang="en-US" baseline="0" dirty="0" smtClean="0"/>
              <a:t> volume. But try through I(0), or water scattering.</a:t>
            </a:r>
            <a:endParaRPr lang="en-US" dirty="0"/>
          </a:p>
        </p:txBody>
      </p:sp>
    </p:spTree>
    <p:extLst>
      <p:ext uri="{BB962C8B-B14F-4D97-AF65-F5344CB8AC3E}">
        <p14:creationId xmlns:p14="http://schemas.microsoft.com/office/powerpoint/2010/main" val="895082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Assay</a:t>
            </a:r>
            <a:r>
              <a:rPr lang="en-US" baseline="0" dirty="0" smtClean="0"/>
              <a:t> binding buffer – 1% BSA, 0.03% T-20 and 0.02% </a:t>
            </a:r>
            <a:r>
              <a:rPr lang="en-US" baseline="0" dirty="0" err="1" smtClean="0"/>
              <a:t>NaAz</a:t>
            </a:r>
            <a:r>
              <a:rPr lang="en-US" baseline="0" dirty="0" smtClean="0"/>
              <a:t>, 100rpm, 30C, regeneration in </a:t>
            </a:r>
          </a:p>
          <a:p>
            <a:r>
              <a:rPr lang="en-US" baseline="0" dirty="0" smtClean="0"/>
              <a:t>1M glycine (pH=2.5); , </a:t>
            </a:r>
            <a:r>
              <a:rPr lang="en-US" sz="1200" kern="1200" dirty="0" smtClean="0">
                <a:solidFill>
                  <a:schemeClr val="tx1"/>
                </a:solidFill>
                <a:effectLst/>
                <a:latin typeface="+mn-lt"/>
                <a:ea typeface="+mn-ea"/>
                <a:cs typeface="+mn-cs"/>
              </a:rPr>
              <a:t>All </a:t>
            </a:r>
            <a:r>
              <a:rPr lang="en-US" sz="1200" kern="1200" dirty="0" err="1" smtClean="0">
                <a:solidFill>
                  <a:schemeClr val="tx1"/>
                </a:solidFill>
                <a:effectLst/>
                <a:latin typeface="+mn-lt"/>
                <a:ea typeface="+mn-ea"/>
                <a:cs typeface="+mn-cs"/>
              </a:rPr>
              <a:t>sosips</a:t>
            </a:r>
            <a:r>
              <a:rPr lang="en-US" sz="1200" kern="1200" baseline="0" dirty="0" smtClean="0">
                <a:solidFill>
                  <a:schemeClr val="tx1"/>
                </a:solidFill>
                <a:effectLst/>
                <a:latin typeface="+mn-lt"/>
                <a:ea typeface="+mn-ea"/>
                <a:cs typeface="+mn-cs"/>
              </a:rPr>
              <a:t> at </a:t>
            </a:r>
            <a:r>
              <a:rPr lang="en-US" sz="1200" kern="1200" dirty="0" smtClean="0">
                <a:solidFill>
                  <a:schemeClr val="tx1"/>
                </a:solidFill>
                <a:effectLst/>
                <a:latin typeface="+mn-lt"/>
                <a:ea typeface="+mn-ea"/>
                <a:cs typeface="+mn-cs"/>
              </a:rPr>
              <a:t>concentration of 125 </a:t>
            </a:r>
            <a:r>
              <a:rPr lang="en-US" sz="1200" kern="1200" dirty="0" err="1" smtClean="0">
                <a:solidFill>
                  <a:schemeClr val="tx1"/>
                </a:solidFill>
                <a:effectLst/>
                <a:latin typeface="+mn-lt"/>
                <a:ea typeface="+mn-ea"/>
                <a:cs typeface="+mn-cs"/>
              </a:rPr>
              <a:t>nM</a:t>
            </a:r>
            <a:r>
              <a:rPr lang="en-US" sz="1200" kern="1200" dirty="0" smtClean="0">
                <a:solidFill>
                  <a:schemeClr val="tx1"/>
                </a:solidFill>
                <a:effectLst/>
                <a:latin typeface="+mn-lt"/>
                <a:ea typeface="+mn-ea"/>
                <a:cs typeface="+mn-cs"/>
              </a:rPr>
              <a:t>.</a:t>
            </a:r>
            <a:endParaRPr lang="en-US" dirty="0"/>
          </a:p>
        </p:txBody>
      </p:sp>
    </p:spTree>
    <p:extLst>
      <p:ext uri="{BB962C8B-B14F-4D97-AF65-F5344CB8AC3E}">
        <p14:creationId xmlns:p14="http://schemas.microsoft.com/office/powerpoint/2010/main" val="3409398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Three copies of gp120+gp41 form a trimer of heterodimers aka envelope spike. Two subunits don’t interact strongly even in vivo!</a:t>
            </a:r>
            <a:endParaRPr lang="en-US" b="0" dirty="0" smtClean="0">
              <a:effectLst/>
            </a:endParaRPr>
          </a:p>
          <a:p>
            <a:pPr rtl="0"/>
            <a:r>
              <a:rPr lang="en-US" sz="1200" b="0" i="0" u="none" strike="noStrike" kern="1200" dirty="0" smtClean="0">
                <a:solidFill>
                  <a:schemeClr val="tx1"/>
                </a:solidFill>
                <a:effectLst/>
                <a:latin typeface="+mn-lt"/>
                <a:ea typeface="+mn-ea"/>
                <a:cs typeface="+mn-cs"/>
              </a:rPr>
              <a:t>gp120 has 5 variable loops (V1-V5); </a:t>
            </a:r>
            <a:endParaRPr lang="en-US" b="0" dirty="0" smtClean="0">
              <a:effectLst/>
            </a:endParaRPr>
          </a:p>
          <a:p>
            <a:r>
              <a:rPr lang="en-US" dirty="0" smtClean="0"/>
              <a:t>Square is N-acetyl glucosamine – </a:t>
            </a:r>
            <a:r>
              <a:rPr lang="en-US" dirty="0" err="1" smtClean="0"/>
              <a:t>GlcNAc</a:t>
            </a:r>
            <a:endParaRPr lang="en-US" dirty="0" smtClean="0"/>
          </a:p>
          <a:p>
            <a:endParaRPr lang="en-US" dirty="0" smtClean="0"/>
          </a:p>
          <a:p>
            <a:r>
              <a:rPr lang="en-US" dirty="0" smtClean="0"/>
              <a:t>11 H‐bonds and 1,150 Å of surface area are buried in the PG9‐N160 interface</a:t>
            </a:r>
            <a:br>
              <a:rPr lang="en-US" dirty="0" smtClean="0"/>
            </a:br>
            <a:endParaRPr lang="en-US" dirty="0"/>
          </a:p>
        </p:txBody>
      </p:sp>
    </p:spTree>
    <p:extLst>
      <p:ext uri="{BB962C8B-B14F-4D97-AF65-F5344CB8AC3E}">
        <p14:creationId xmlns:p14="http://schemas.microsoft.com/office/powerpoint/2010/main" val="879052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411163" y="698500"/>
            <a:ext cx="6207125" cy="3492500"/>
          </a:xfrm>
          <a:ln/>
        </p:spPr>
      </p:sp>
      <p:sp>
        <p:nvSpPr>
          <p:cNvPr id="26627" name="Rectangle 3"/>
          <p:cNvSpPr>
            <a:spLocks noGrp="1" noChangeArrowheads="1"/>
          </p:cNvSpPr>
          <p:nvPr>
            <p:ph type="body" idx="1"/>
          </p:nvPr>
        </p:nvSpPr>
        <p:spPr>
          <a:noFill/>
          <a:ln/>
        </p:spPr>
        <p:txBody>
          <a:bodyPr/>
          <a:lstStyle/>
          <a:p>
            <a:pPr marL="233048" marR="0" indent="-233048" algn="l" defTabSz="914400" rtl="0" eaLnBrk="1" fontAlgn="auto" latinLnBrk="0" hangingPunct="1">
              <a:lnSpc>
                <a:spcPct val="100000"/>
              </a:lnSpc>
              <a:spcBef>
                <a:spcPts val="0"/>
              </a:spcBef>
              <a:spcAft>
                <a:spcPts val="0"/>
              </a:spcAft>
              <a:buClrTx/>
              <a:buSzTx/>
              <a:buFontTx/>
              <a:buNone/>
              <a:tabLst/>
              <a:defRPr/>
            </a:pPr>
            <a:r>
              <a:rPr lang="en-US" dirty="0" smtClean="0">
                <a:ea typeface="Geneva"/>
                <a:cs typeface="Geneva"/>
              </a:rPr>
              <a:t>Biocompatible</a:t>
            </a:r>
            <a:r>
              <a:rPr lang="en-US" baseline="0" dirty="0" smtClean="0">
                <a:ea typeface="Geneva"/>
                <a:cs typeface="Geneva"/>
              </a:rPr>
              <a:t> surface matrix captures anti-human IgG FC, I</a:t>
            </a:r>
            <a:r>
              <a:rPr lang="en-US" dirty="0" smtClean="0">
                <a:ea typeface="Geneva"/>
                <a:cs typeface="Geneva"/>
              </a:rPr>
              <a:t>mmobilized molecule is</a:t>
            </a:r>
            <a:r>
              <a:rPr lang="en-US" baseline="0" dirty="0" smtClean="0">
                <a:ea typeface="Geneva"/>
                <a:cs typeface="Geneva"/>
              </a:rPr>
              <a:t> </a:t>
            </a:r>
            <a:r>
              <a:rPr lang="en-US" baseline="0" dirty="0" err="1" smtClean="0">
                <a:ea typeface="Geneva"/>
                <a:cs typeface="Geneva"/>
              </a:rPr>
              <a:t>mAb</a:t>
            </a:r>
            <a:r>
              <a:rPr lang="en-US" baseline="0" dirty="0" smtClean="0">
                <a:ea typeface="Geneva"/>
                <a:cs typeface="Geneva"/>
              </a:rPr>
              <a:t>, ligand is trimer.</a:t>
            </a:r>
            <a:endParaRPr lang="en-US" dirty="0" smtClean="0">
              <a:ea typeface="Geneva"/>
              <a:cs typeface="Geneva"/>
            </a:endParaRPr>
          </a:p>
          <a:p>
            <a:pPr marL="233048" marR="0" indent="-233048" algn="l" defTabSz="914400" rtl="0" eaLnBrk="1" fontAlgn="auto" latinLnBrk="0" hangingPunct="1">
              <a:lnSpc>
                <a:spcPct val="100000"/>
              </a:lnSpc>
              <a:spcBef>
                <a:spcPts val="0"/>
              </a:spcBef>
              <a:spcAft>
                <a:spcPts val="0"/>
              </a:spcAft>
              <a:buClrTx/>
              <a:buSzTx/>
              <a:buFontTx/>
              <a:buNone/>
              <a:tabLst/>
              <a:defRPr/>
            </a:pPr>
            <a:r>
              <a:rPr lang="en-US" dirty="0" smtClean="0"/>
              <a:t>We coat the tip end with a special optical layer. The capturing molecule is then attached to the tip. The tip is dipped into the sample containing target molecule. The target molecule binds to the capture molecule, and two form a molecular layer. </a:t>
            </a:r>
          </a:p>
          <a:p>
            <a:pPr marL="233048" marR="0" indent="-233048" algn="l" defTabSz="914400" rtl="0" eaLnBrk="1" fontAlgn="auto" latinLnBrk="0" hangingPunct="1">
              <a:lnSpc>
                <a:spcPct val="100000"/>
              </a:lnSpc>
              <a:spcBef>
                <a:spcPts val="0"/>
              </a:spcBef>
              <a:spcAft>
                <a:spcPts val="0"/>
              </a:spcAft>
              <a:buClrTx/>
              <a:buSzTx/>
              <a:buFontTx/>
              <a:buNone/>
              <a:tabLst/>
              <a:defRPr/>
            </a:pPr>
            <a:r>
              <a:rPr lang="en-US" dirty="0" smtClean="0"/>
              <a:t>white light is directed into the fiber. Two beams will be reflected to the back end. The first beam comes from the tip as a reference. The second light comes from the molecular layer. </a:t>
            </a:r>
            <a:endParaRPr lang="en-US" dirty="0" smtClean="0">
              <a:ea typeface="Geneva"/>
              <a:cs typeface="Geneva"/>
            </a:endParaRPr>
          </a:p>
        </p:txBody>
      </p:sp>
    </p:spTree>
    <p:extLst>
      <p:ext uri="{BB962C8B-B14F-4D97-AF65-F5344CB8AC3E}">
        <p14:creationId xmlns:p14="http://schemas.microsoft.com/office/powerpoint/2010/main" val="63906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xfrm>
            <a:off x="411163" y="698500"/>
            <a:ext cx="6207125" cy="3492500"/>
          </a:xfrm>
          <a:ln/>
        </p:spPr>
      </p:sp>
      <p:sp>
        <p:nvSpPr>
          <p:cNvPr id="26627" name="Rectangle 3"/>
          <p:cNvSpPr>
            <a:spLocks noGrp="1" noChangeArrowheads="1"/>
          </p:cNvSpPr>
          <p:nvPr>
            <p:ph type="body" idx="1"/>
          </p:nvPr>
        </p:nvSpPr>
        <p:spPr>
          <a:noFill/>
          <a:ln/>
        </p:spPr>
        <p:txBody>
          <a:bodyPr/>
          <a:lstStyle/>
          <a:p>
            <a:pPr marL="233048" indent="-233048"/>
            <a:r>
              <a:rPr lang="en-US" dirty="0" smtClean="0">
                <a:ea typeface="Geneva"/>
                <a:cs typeface="Geneva"/>
              </a:rPr>
              <a:t>The Octet will monitor change in wavelength shift over time.  This real-time binding measurement can be used to calculate on and off rates, and ultimately concentration by plotting rates against concentration.</a:t>
            </a:r>
          </a:p>
          <a:p>
            <a:pPr marL="233048" marR="0" indent="-233048" algn="l" defTabSz="914400" rtl="0" eaLnBrk="1" fontAlgn="auto" latinLnBrk="0" hangingPunct="1">
              <a:lnSpc>
                <a:spcPct val="100000"/>
              </a:lnSpc>
              <a:spcBef>
                <a:spcPts val="0"/>
              </a:spcBef>
              <a:spcAft>
                <a:spcPts val="0"/>
              </a:spcAft>
              <a:buClrTx/>
              <a:buSzTx/>
              <a:buFontTx/>
              <a:buNone/>
              <a:tabLst/>
              <a:defRPr/>
            </a:pPr>
            <a:r>
              <a:rPr lang="en-US" dirty="0" smtClean="0"/>
              <a:t>The difference of two beams will cause a spectrum color pattern as shown here. The phase is a function of the molecular layer thickness and corresponding to the number of molecules on the tip surface. </a:t>
            </a:r>
          </a:p>
          <a:p>
            <a:pPr marL="233048" indent="-233048"/>
            <a:endParaRPr lang="en-US" dirty="0" smtClean="0">
              <a:ea typeface="Geneva"/>
              <a:cs typeface="Geneva"/>
            </a:endParaRPr>
          </a:p>
          <a:p>
            <a:pPr marL="233048" indent="-233048"/>
            <a:endParaRPr lang="en-US" dirty="0" smtClean="0">
              <a:ea typeface="Geneva"/>
              <a:cs typeface="Geneva"/>
            </a:endParaRPr>
          </a:p>
        </p:txBody>
      </p:sp>
    </p:spTree>
    <p:extLst>
      <p:ext uri="{BB962C8B-B14F-4D97-AF65-F5344CB8AC3E}">
        <p14:creationId xmlns:p14="http://schemas.microsoft.com/office/powerpoint/2010/main" val="1965697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t>PGT145, PG9 and PG16</a:t>
            </a:r>
            <a:r>
              <a:rPr lang="en-US" baseline="0" dirty="0" smtClean="0"/>
              <a:t> </a:t>
            </a:r>
            <a:r>
              <a:rPr lang="en-US" dirty="0" smtClean="0"/>
              <a:t>- v1/v2 – binding up (no surprise) (cherry)</a:t>
            </a:r>
          </a:p>
          <a:p>
            <a:pPr lvl="1"/>
            <a:r>
              <a:rPr lang="en-US" dirty="0" smtClean="0"/>
              <a:t>PGT121/6 – base of V3,  </a:t>
            </a:r>
            <a:r>
              <a:rPr lang="en-US" dirty="0" err="1" smtClean="0"/>
              <a:t>esp</a:t>
            </a:r>
            <a:r>
              <a:rPr lang="en-US" dirty="0" smtClean="0"/>
              <a:t> </a:t>
            </a:r>
            <a:r>
              <a:rPr lang="en-US" dirty="0" err="1" smtClean="0"/>
              <a:t>glycans</a:t>
            </a:r>
            <a:r>
              <a:rPr lang="en-US" dirty="0" smtClean="0"/>
              <a:t> 301, 332 (most potent</a:t>
            </a:r>
            <a:r>
              <a:rPr lang="en-US" baseline="0" dirty="0" smtClean="0"/>
              <a:t> binder, removal of glycan increases binding) (light pink)</a:t>
            </a:r>
            <a:endParaRPr lang="en-US" dirty="0" smtClean="0"/>
          </a:p>
          <a:p>
            <a:pPr lvl="1"/>
            <a:r>
              <a:rPr lang="en-US" dirty="0" smtClean="0"/>
              <a:t>b12 – CDRH3 loop on CD4 binding site (not shown, but much </a:t>
            </a:r>
            <a:r>
              <a:rPr lang="en-US" dirty="0" err="1" smtClean="0"/>
              <a:t>much</a:t>
            </a:r>
            <a:r>
              <a:rPr lang="en-US" dirty="0" smtClean="0"/>
              <a:t> higher in KNH than in other isolates) (yellow)</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t>2F5 MPER of gp41 (end is cut</a:t>
            </a:r>
            <a:r>
              <a:rPr lang="en-US" baseline="0" dirty="0" smtClean="0"/>
              <a:t> off, so no binding)</a:t>
            </a:r>
            <a:endParaRPr lang="en-US" dirty="0" smtClean="0"/>
          </a:p>
          <a:p>
            <a:pPr lvl="1"/>
            <a:r>
              <a:rPr lang="en-US" dirty="0" smtClean="0"/>
              <a:t>VRC01 – CD4 </a:t>
            </a:r>
            <a:r>
              <a:rPr lang="en-US" dirty="0" err="1" smtClean="0"/>
              <a:t>bs</a:t>
            </a:r>
            <a:r>
              <a:rPr lang="en-US" dirty="0" smtClean="0"/>
              <a:t> – removal of glycan results in tighter binding</a:t>
            </a:r>
          </a:p>
          <a:p>
            <a:pPr lvl="1"/>
            <a:r>
              <a:rPr lang="en-US" dirty="0" smtClean="0"/>
              <a:t>17b – binds to trimer only after CD4-induced </a:t>
            </a:r>
            <a:r>
              <a:rPr lang="en-US" dirty="0" err="1" smtClean="0"/>
              <a:t>conf</a:t>
            </a:r>
            <a:r>
              <a:rPr lang="en-US" dirty="0" smtClean="0"/>
              <a:t> changes</a:t>
            </a:r>
          </a:p>
          <a:p>
            <a:pPr lvl="1"/>
            <a:r>
              <a:rPr lang="en-US" dirty="0" smtClean="0"/>
              <a:t>2G12 – recognizes high-mannose glycan patch adjacent to CD4 binding site</a:t>
            </a:r>
          </a:p>
          <a:p>
            <a:endParaRPr lang="en-US" dirty="0"/>
          </a:p>
        </p:txBody>
      </p:sp>
    </p:spTree>
    <p:extLst>
      <p:ext uri="{BB962C8B-B14F-4D97-AF65-F5344CB8AC3E}">
        <p14:creationId xmlns:p14="http://schemas.microsoft.com/office/powerpoint/2010/main" val="2937653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PGT 145, 17b,</a:t>
            </a:r>
            <a:r>
              <a:rPr lang="en-US" baseline="0" dirty="0" smtClean="0"/>
              <a:t> </a:t>
            </a:r>
            <a:r>
              <a:rPr lang="en-US" baseline="0" dirty="0" err="1" smtClean="0"/>
              <a:t>pgt</a:t>
            </a:r>
            <a:r>
              <a:rPr lang="en-US" baseline="0" dirty="0" smtClean="0"/>
              <a:t> 121, pg16. Removing glycan exposes pgt121 epitope.</a:t>
            </a:r>
            <a:endParaRPr lang="en-US" dirty="0"/>
          </a:p>
        </p:txBody>
      </p:sp>
    </p:spTree>
    <p:extLst>
      <p:ext uri="{BB962C8B-B14F-4D97-AF65-F5344CB8AC3E}">
        <p14:creationId xmlns:p14="http://schemas.microsoft.com/office/powerpoint/2010/main" val="1696271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Hom</a:t>
            </a:r>
            <a:r>
              <a:rPr lang="en-US" dirty="0" smtClean="0"/>
              <a:t> model from single existing structure</a:t>
            </a:r>
          </a:p>
          <a:p>
            <a:r>
              <a:rPr lang="en-US" dirty="0" smtClean="0"/>
              <a:t>Restored</a:t>
            </a:r>
            <a:r>
              <a:rPr lang="en-US" baseline="0" dirty="0" smtClean="0"/>
              <a:t> mostly variable loops, 50 aa from 600</a:t>
            </a:r>
          </a:p>
          <a:p>
            <a:endParaRPr lang="en-US" dirty="0"/>
          </a:p>
        </p:txBody>
      </p:sp>
    </p:spTree>
    <p:extLst>
      <p:ext uri="{BB962C8B-B14F-4D97-AF65-F5344CB8AC3E}">
        <p14:creationId xmlns:p14="http://schemas.microsoft.com/office/powerpoint/2010/main" val="224593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 </a:t>
            </a:r>
            <a:r>
              <a:rPr lang="en-US" dirty="0" err="1" smtClean="0"/>
              <a:t>glycs</a:t>
            </a:r>
            <a:r>
              <a:rPr lang="en-US" dirty="0" smtClean="0"/>
              <a:t> restored, N160 is Man 8,9</a:t>
            </a:r>
          </a:p>
          <a:p>
            <a:r>
              <a:rPr lang="en-US" dirty="0" smtClean="0"/>
              <a:t>Still with </a:t>
            </a:r>
            <a:r>
              <a:rPr lang="en-US" dirty="0" err="1" smtClean="0"/>
              <a:t>modeller</a:t>
            </a:r>
            <a:r>
              <a:rPr lang="en-US" dirty="0" smtClean="0"/>
              <a:t> – Andrej</a:t>
            </a:r>
            <a:r>
              <a:rPr lang="en-US" baseline="0" dirty="0" smtClean="0"/>
              <a:t> </a:t>
            </a:r>
            <a:r>
              <a:rPr lang="en-US" baseline="0" dirty="0" err="1" smtClean="0"/>
              <a:t>Sali</a:t>
            </a:r>
            <a:r>
              <a:rPr lang="en-US" baseline="0" dirty="0" smtClean="0"/>
              <a:t>; from several configurations, not all high mannose</a:t>
            </a:r>
          </a:p>
          <a:p>
            <a:r>
              <a:rPr lang="en-US" baseline="0" dirty="0" smtClean="0"/>
              <a:t>Man 5 – High mannose</a:t>
            </a:r>
          </a:p>
          <a:p>
            <a:r>
              <a:rPr lang="en-US" baseline="0" dirty="0" smtClean="0"/>
              <a:t>Man 5-9, 8-9, 5-8, 8, complex (we used). </a:t>
            </a:r>
            <a:endParaRPr lang="en-US" dirty="0"/>
          </a:p>
        </p:txBody>
      </p:sp>
    </p:spTree>
    <p:extLst>
      <p:ext uri="{BB962C8B-B14F-4D97-AF65-F5344CB8AC3E}">
        <p14:creationId xmlns:p14="http://schemas.microsoft.com/office/powerpoint/2010/main" val="30791207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N160 </a:t>
            </a:r>
            <a:r>
              <a:rPr lang="en-US" dirty="0" err="1" smtClean="0"/>
              <a:t>glycos</a:t>
            </a:r>
            <a:r>
              <a:rPr lang="en-US" dirty="0" smtClean="0"/>
              <a:t> site is on V2 loop. We’ll change from NMT to NMA</a:t>
            </a:r>
          </a:p>
          <a:p>
            <a:r>
              <a:rPr lang="en-US" dirty="0" smtClean="0"/>
              <a:t>Sugars</a:t>
            </a:r>
            <a:r>
              <a:rPr lang="en-US" baseline="0" dirty="0" smtClean="0"/>
              <a:t> (N-linked </a:t>
            </a:r>
            <a:r>
              <a:rPr lang="en-US" baseline="0" dirty="0" err="1" smtClean="0"/>
              <a:t>glycans</a:t>
            </a:r>
            <a:r>
              <a:rPr lang="en-US" baseline="0" dirty="0" smtClean="0"/>
              <a:t>) bind only to </a:t>
            </a:r>
            <a:r>
              <a:rPr lang="en-US" baseline="0" dirty="0" err="1" smtClean="0"/>
              <a:t>Asn</a:t>
            </a:r>
            <a:r>
              <a:rPr lang="en-US" baseline="0" dirty="0" smtClean="0"/>
              <a:t>-x-</a:t>
            </a:r>
            <a:r>
              <a:rPr lang="en-US" baseline="0" dirty="0" err="1" smtClean="0"/>
              <a:t>Thr</a:t>
            </a:r>
            <a:r>
              <a:rPr lang="en-US" baseline="0" dirty="0" smtClean="0"/>
              <a:t>/</a:t>
            </a:r>
            <a:r>
              <a:rPr lang="en-US" baseline="0" dirty="0" err="1" smtClean="0"/>
              <a:t>Ser</a:t>
            </a:r>
            <a:r>
              <a:rPr lang="en-US" baseline="0" dirty="0" smtClean="0"/>
              <a:t>, and all of these are polar uncharged.</a:t>
            </a:r>
          </a:p>
          <a:p>
            <a:r>
              <a:rPr lang="en-US" baseline="0" dirty="0" smtClean="0"/>
              <a:t>Disulfide bridge between gp41 and gp120, and I to </a:t>
            </a:r>
            <a:r>
              <a:rPr lang="en-US" baseline="0" dirty="0" err="1" smtClean="0"/>
              <a:t>P at</a:t>
            </a:r>
            <a:r>
              <a:rPr lang="en-US" baseline="0" dirty="0" smtClean="0"/>
              <a:t> gp41 helped to keep them together.</a:t>
            </a:r>
          </a:p>
          <a:p>
            <a:r>
              <a:rPr lang="en-US" dirty="0" err="1" smtClean="0"/>
              <a:t>Furin</a:t>
            </a:r>
            <a:r>
              <a:rPr lang="en-US" baseline="0" dirty="0" smtClean="0"/>
              <a:t> cleavage – produces cleaved trimer</a:t>
            </a:r>
          </a:p>
          <a:p>
            <a:r>
              <a:rPr lang="en-US" baseline="0" dirty="0" smtClean="0"/>
              <a:t>MPER is almost gone too.</a:t>
            </a:r>
            <a:endParaRPr lang="en-US" dirty="0"/>
          </a:p>
        </p:txBody>
      </p:sp>
      <p:sp>
        <p:nvSpPr>
          <p:cNvPr id="4" name="Slide Number Placeholder 3"/>
          <p:cNvSpPr>
            <a:spLocks noGrp="1"/>
          </p:cNvSpPr>
          <p:nvPr>
            <p:ph type="sldNum" sz="quarter" idx="10"/>
          </p:nvPr>
        </p:nvSpPr>
        <p:spPr/>
        <p:txBody>
          <a:bodyPr/>
          <a:lstStyle/>
          <a:p>
            <a:fld id="{A52976F6-AEEA-4003-ACA5-D02391CAC509}" type="slidenum">
              <a:rPr lang="en-US" smtClean="0"/>
              <a:t>11</a:t>
            </a:fld>
            <a:endParaRPr lang="en-US"/>
          </a:p>
        </p:txBody>
      </p:sp>
    </p:spTree>
    <p:extLst>
      <p:ext uri="{BB962C8B-B14F-4D97-AF65-F5344CB8AC3E}">
        <p14:creationId xmlns:p14="http://schemas.microsoft.com/office/powerpoint/2010/main" val="1041336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Cleavage happened:</a:t>
            </a:r>
            <a:r>
              <a:rPr lang="en-US" baseline="0" dirty="0" smtClean="0"/>
              <a:t> 140 was </a:t>
            </a:r>
            <a:r>
              <a:rPr lang="en-US" baseline="0" dirty="0" err="1" smtClean="0"/>
              <a:t>gleaved</a:t>
            </a:r>
            <a:r>
              <a:rPr lang="en-US" baseline="0" dirty="0" smtClean="0"/>
              <a:t> into gp120 and gp140</a:t>
            </a:r>
            <a:endParaRPr lang="en-US" dirty="0"/>
          </a:p>
        </p:txBody>
      </p:sp>
    </p:spTree>
    <p:extLst>
      <p:ext uri="{BB962C8B-B14F-4D97-AF65-F5344CB8AC3E}">
        <p14:creationId xmlns:p14="http://schemas.microsoft.com/office/powerpoint/2010/main" val="3406614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Contamination and aggregation</a:t>
            </a:r>
            <a:endParaRPr lang="en-US" dirty="0"/>
          </a:p>
        </p:txBody>
      </p:sp>
    </p:spTree>
    <p:extLst>
      <p:ext uri="{BB962C8B-B14F-4D97-AF65-F5344CB8AC3E}">
        <p14:creationId xmlns:p14="http://schemas.microsoft.com/office/powerpoint/2010/main" val="711142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Snowdrop</a:t>
            </a:r>
            <a:r>
              <a:rPr lang="en-US" baseline="0" dirty="0" smtClean="0"/>
              <a:t> lectin – binds glycosylated proteins, </a:t>
            </a:r>
            <a:r>
              <a:rPr lang="en-US" dirty="0" smtClean="0"/>
              <a:t>eluted</a:t>
            </a:r>
            <a:r>
              <a:rPr lang="en-US" baseline="0" dirty="0" smtClean="0"/>
              <a:t> </a:t>
            </a:r>
            <a:r>
              <a:rPr lang="en-US" dirty="0" smtClean="0"/>
              <a:t>in high [sugar]</a:t>
            </a:r>
          </a:p>
          <a:p>
            <a:r>
              <a:rPr lang="en-US" baseline="0" dirty="0" smtClean="0"/>
              <a:t>Cation exchange – captures misfolded and aggregated </a:t>
            </a:r>
            <a:r>
              <a:rPr lang="en-US" baseline="0" dirty="0" err="1" smtClean="0"/>
              <a:t>protomers</a:t>
            </a:r>
            <a:r>
              <a:rPr lang="en-US" baseline="0" dirty="0" smtClean="0"/>
              <a:t> which have a </a:t>
            </a:r>
            <a:r>
              <a:rPr lang="en-US" baseline="0" dirty="0" err="1" smtClean="0"/>
              <a:t>pI</a:t>
            </a:r>
            <a:r>
              <a:rPr lang="en-US" baseline="0" dirty="0" smtClean="0"/>
              <a:t>&gt;7.5,  and bind to (-) resin. </a:t>
            </a:r>
            <a:r>
              <a:rPr lang="en-US" baseline="0" dirty="0" err="1" smtClean="0"/>
              <a:t>Ellute</a:t>
            </a:r>
            <a:r>
              <a:rPr lang="en-US" baseline="0" dirty="0" smtClean="0"/>
              <a:t> with increasing </a:t>
            </a:r>
            <a:r>
              <a:rPr lang="en-US" baseline="0" dirty="0" err="1" smtClean="0"/>
              <a:t>NaCl</a:t>
            </a:r>
            <a:r>
              <a:rPr lang="en-US" baseline="0" dirty="0" smtClean="0"/>
              <a:t>, most charged come off last.</a:t>
            </a:r>
          </a:p>
          <a:p>
            <a:r>
              <a:rPr lang="en-US" baseline="0" dirty="0" smtClean="0"/>
              <a:t>Hydrophobic </a:t>
            </a:r>
            <a:r>
              <a:rPr lang="en-US" baseline="0" dirty="0" err="1" smtClean="0"/>
              <a:t>int</a:t>
            </a:r>
            <a:r>
              <a:rPr lang="en-US" baseline="0" dirty="0" smtClean="0"/>
              <a:t> </a:t>
            </a:r>
            <a:r>
              <a:rPr lang="en-US" baseline="0" dirty="0" err="1" smtClean="0"/>
              <a:t>chrom</a:t>
            </a:r>
            <a:r>
              <a:rPr lang="en-US" baseline="0" dirty="0" smtClean="0"/>
              <a:t> - </a:t>
            </a:r>
            <a:endParaRPr lang="en-US" dirty="0"/>
          </a:p>
        </p:txBody>
      </p:sp>
    </p:spTree>
    <p:extLst>
      <p:ext uri="{BB962C8B-B14F-4D97-AF65-F5344CB8AC3E}">
        <p14:creationId xmlns:p14="http://schemas.microsoft.com/office/powerpoint/2010/main" val="982827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a:t>
            </a:r>
            <a:r>
              <a:rPr lang="en-US" baseline="0" dirty="0" smtClean="0"/>
              <a:t> MW species is aberrantly disulfide linked </a:t>
            </a:r>
            <a:r>
              <a:rPr lang="en-US" baseline="0" dirty="0" err="1" smtClean="0"/>
              <a:t>protomerrs</a:t>
            </a:r>
            <a:endParaRPr lang="en-US" baseline="0" dirty="0" smtClean="0"/>
          </a:p>
          <a:p>
            <a:endParaRPr lang="en-US" baseline="0" dirty="0" smtClean="0"/>
          </a:p>
          <a:p>
            <a:r>
              <a:rPr lang="en-US" baseline="0" dirty="0" smtClean="0"/>
              <a:t>Gp41 appears under reducing conditions</a:t>
            </a:r>
          </a:p>
          <a:p>
            <a:r>
              <a:rPr lang="en-US" baseline="0" dirty="0" err="1" smtClean="0"/>
              <a:t>Furin</a:t>
            </a:r>
            <a:r>
              <a:rPr lang="en-US" baseline="0" dirty="0" smtClean="0"/>
              <a:t> cleavage happened, since gp140 –+DTT--&gt; gp120</a:t>
            </a:r>
            <a:endParaRPr lang="en-US" dirty="0"/>
          </a:p>
        </p:txBody>
      </p:sp>
    </p:spTree>
    <p:extLst>
      <p:ext uri="{BB962C8B-B14F-4D97-AF65-F5344CB8AC3E}">
        <p14:creationId xmlns:p14="http://schemas.microsoft.com/office/powerpoint/2010/main" val="1612645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64CC395-54C8-45A7-A822-7F9D9A9F9A4A}" type="datetime1">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166047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C46F371-7B06-4B46-8E55-41C0B36182C5}" type="datetime1">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726319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BF2679-67E4-4445-B449-CD2E0E3688E0}" type="datetime1">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279748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51CDAC-98C3-48B7-BC68-F7FCFC6036B9}" type="datetime1">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6555743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DA42633-6360-4E1D-A8A5-493DC2B9564A}" type="datetime1">
              <a:rPr lang="en-US" smtClean="0"/>
              <a:t>11/4/2016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2549888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3317703-069C-467E-8CA3-891462B33412}" type="datetime1">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2409906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A1D0251-269D-4176-8D34-B780972D2D6A}" type="datetime1">
              <a:rPr lang="en-US" smtClean="0"/>
              <a:t>11/4/2016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4057900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EE42BF1-9AC3-48DC-BB43-795804935F1A}" type="datetime1">
              <a:rPr lang="en-US" smtClean="0"/>
              <a:t>11/4/2016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3701231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DB6CA8-477D-4551-B130-65C8959D81C1}" type="datetime1">
              <a:rPr lang="en-US" smtClean="0"/>
              <a:t>11/4/2016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588463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03A43E0-B681-4B2A-9424-069EE44AD2F9}" type="datetime1">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14647878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E03F28-701B-4A18-AEAC-E81B6C1005D4}" type="datetime1">
              <a:rPr lang="en-US" smtClean="0"/>
              <a:t>11/4/2016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A7538-0947-409F-BCD2-C8C59BE7E0ED}" type="slidenum">
              <a:rPr lang="en-US" smtClean="0"/>
              <a:t>‹#›</a:t>
            </a:fld>
            <a:endParaRPr lang="en-US"/>
          </a:p>
        </p:txBody>
      </p:sp>
    </p:spTree>
    <p:extLst>
      <p:ext uri="{BB962C8B-B14F-4D97-AF65-F5344CB8AC3E}">
        <p14:creationId xmlns:p14="http://schemas.microsoft.com/office/powerpoint/2010/main" val="121172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F6CFB2-8644-4B08-BA9A-0C16497FFD74}" type="datetime1">
              <a:rPr lang="en-US" smtClean="0"/>
              <a:t>11/4/2016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2A7538-0947-409F-BCD2-C8C59BE7E0ED}" type="slidenum">
              <a:rPr lang="en-US" smtClean="0"/>
              <a:t>‹#›</a:t>
            </a:fld>
            <a:endParaRPr lang="en-US"/>
          </a:p>
        </p:txBody>
      </p:sp>
    </p:spTree>
    <p:extLst>
      <p:ext uri="{BB962C8B-B14F-4D97-AF65-F5344CB8AC3E}">
        <p14:creationId xmlns:p14="http://schemas.microsoft.com/office/powerpoint/2010/main" val="769318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TIF"/><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6.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png"/><Relationship Id="rId7" Type="http://schemas.openxmlformats.org/officeDocument/2006/relationships/image" Target="../media/image35.WM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image" Target="../media/image31.png"/><Relationship Id="rId7"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2.xml"/><Relationship Id="rId6" Type="http://schemas.openxmlformats.org/officeDocument/2006/relationships/image" Target="../media/image34.WMF"/><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0.gif"/></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8659" y="240259"/>
            <a:ext cx="7871941" cy="3659232"/>
          </a:xfrm>
        </p:spPr>
        <p:txBody>
          <a:bodyPr/>
          <a:lstStyle/>
          <a:p>
            <a:pPr marL="0" indent="0">
              <a:buNone/>
            </a:pPr>
            <a:r>
              <a:rPr lang="en-US" b="1" dirty="0" smtClean="0">
                <a:solidFill>
                  <a:srgbClr val="C00000"/>
                </a:solidFill>
                <a:latin typeface="+mj-lt"/>
              </a:rPr>
              <a:t>Investigating N160 glycosylation site effects on HIV Envelope trimer stability and antigenicity profile</a:t>
            </a:r>
            <a:endParaRPr lang="en-US" b="1" dirty="0">
              <a:solidFill>
                <a:srgbClr val="C00000"/>
              </a:solidFill>
              <a:latin typeface="+mj-lt"/>
            </a:endParaRPr>
          </a:p>
        </p:txBody>
      </p:sp>
      <p:sp>
        <p:nvSpPr>
          <p:cNvPr id="4" name="Slide Number Placeholder 3"/>
          <p:cNvSpPr>
            <a:spLocks noGrp="1"/>
          </p:cNvSpPr>
          <p:nvPr>
            <p:ph type="sldNum" sz="quarter" idx="12"/>
          </p:nvPr>
        </p:nvSpPr>
        <p:spPr/>
        <p:txBody>
          <a:bodyPr/>
          <a:lstStyle/>
          <a:p>
            <a:fld id="{462A7538-0947-409F-BCD2-C8C59BE7E0ED}" type="slidenum">
              <a:rPr lang="en-US" smtClean="0"/>
              <a:t>1</a:t>
            </a:fld>
            <a:endParaRPr lang="en-US"/>
          </a:p>
        </p:txBody>
      </p:sp>
      <p:grpSp>
        <p:nvGrpSpPr>
          <p:cNvPr id="5" name="Group 4"/>
          <p:cNvGrpSpPr/>
          <p:nvPr/>
        </p:nvGrpSpPr>
        <p:grpSpPr>
          <a:xfrm>
            <a:off x="821801" y="1319515"/>
            <a:ext cx="8131058" cy="4052988"/>
            <a:chOff x="-431578" y="-940292"/>
            <a:chExt cx="11197964" cy="5581711"/>
          </a:xfrm>
          <a:effectLst>
            <a:glow rad="228600">
              <a:schemeClr val="accent3">
                <a:satMod val="175000"/>
                <a:alpha val="40000"/>
              </a:schemeClr>
            </a:glow>
          </a:effectLst>
        </p:grpSpPr>
        <p:pic>
          <p:nvPicPr>
            <p:cNvPr id="6" name="Picture 5"/>
            <p:cNvPicPr>
              <a:picLocks noChangeAspect="1"/>
            </p:cNvPicPr>
            <p:nvPr/>
          </p:nvPicPr>
          <p:blipFill>
            <a:blip r:embed="rId2"/>
            <a:stretch>
              <a:fillRect/>
            </a:stretch>
          </p:blipFill>
          <p:spPr>
            <a:xfrm>
              <a:off x="5035049" y="-940292"/>
              <a:ext cx="5731337" cy="5581711"/>
            </a:xfrm>
            <a:prstGeom prst="rect">
              <a:avLst/>
            </a:prstGeom>
          </p:spPr>
        </p:pic>
        <p:pic>
          <p:nvPicPr>
            <p:cNvPr id="7" name="Picture 6"/>
            <p:cNvPicPr>
              <a:picLocks noChangeAspect="1"/>
            </p:cNvPicPr>
            <p:nvPr/>
          </p:nvPicPr>
          <p:blipFill>
            <a:blip r:embed="rId3"/>
            <a:stretch>
              <a:fillRect/>
            </a:stretch>
          </p:blipFill>
          <p:spPr>
            <a:xfrm>
              <a:off x="-431578" y="-939137"/>
              <a:ext cx="5779625" cy="5580556"/>
            </a:xfrm>
            <a:prstGeom prst="rect">
              <a:avLst/>
            </a:prstGeom>
          </p:spPr>
        </p:pic>
      </p:grpSp>
      <p:sp>
        <p:nvSpPr>
          <p:cNvPr id="10" name="Rectangle 9"/>
          <p:cNvSpPr/>
          <p:nvPr/>
        </p:nvSpPr>
        <p:spPr>
          <a:xfrm>
            <a:off x="9606583" y="5372503"/>
            <a:ext cx="2214004" cy="646331"/>
          </a:xfrm>
          <a:prstGeom prst="rect">
            <a:avLst/>
          </a:prstGeom>
        </p:spPr>
        <p:txBody>
          <a:bodyPr wrap="none">
            <a:spAutoFit/>
          </a:bodyPr>
          <a:lstStyle/>
          <a:p>
            <a:r>
              <a:rPr lang="en-US" b="1" dirty="0" smtClean="0"/>
              <a:t>Modestas </a:t>
            </a:r>
            <a:r>
              <a:rPr lang="en-US" b="1" dirty="0" err="1" smtClean="0"/>
              <a:t>Filipavicius</a:t>
            </a:r>
            <a:endParaRPr lang="en-US" b="1" dirty="0" smtClean="0"/>
          </a:p>
          <a:p>
            <a:r>
              <a:rPr lang="en-US" b="1" dirty="0" smtClean="0"/>
              <a:t>MNM 5/23/2016</a:t>
            </a:r>
            <a:endParaRPr lang="en-US" b="1" dirty="0"/>
          </a:p>
        </p:txBody>
      </p:sp>
    </p:spTree>
    <p:extLst>
      <p:ext uri="{BB962C8B-B14F-4D97-AF65-F5344CB8AC3E}">
        <p14:creationId xmlns:p14="http://schemas.microsoft.com/office/powerpoint/2010/main" val="35289843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Glycosylated KNH1144 SOSIP </a:t>
            </a:r>
            <a:r>
              <a:rPr lang="en-US" dirty="0" err="1" smtClean="0">
                <a:solidFill>
                  <a:schemeClr val="bg1">
                    <a:lumMod val="75000"/>
                  </a:schemeClr>
                </a:solidFill>
              </a:rPr>
              <a:t>Env</a:t>
            </a:r>
            <a:r>
              <a:rPr lang="en-US" dirty="0" smtClean="0">
                <a:solidFill>
                  <a:schemeClr val="bg1">
                    <a:lumMod val="75000"/>
                  </a:schemeClr>
                </a:solidFill>
              </a:rPr>
              <a:t> homology model</a:t>
            </a:r>
          </a:p>
          <a:p>
            <a:r>
              <a:rPr lang="en-US" dirty="0" smtClean="0">
                <a:solidFill>
                  <a:srgbClr val="C00000"/>
                </a:solidFill>
              </a:rPr>
              <a:t>Expression and Purification</a:t>
            </a:r>
          </a:p>
          <a:p>
            <a:r>
              <a:rPr lang="en-US" dirty="0" smtClean="0"/>
              <a:t>Biophysical characterization:</a:t>
            </a:r>
          </a:p>
          <a:p>
            <a:pPr lvl="1"/>
            <a:r>
              <a:rPr lang="en-US" dirty="0" smtClean="0"/>
              <a:t>Dynamic Light Scattering (DLS)</a:t>
            </a:r>
          </a:p>
          <a:p>
            <a:pPr lvl="1"/>
            <a:r>
              <a:rPr lang="en-US" dirty="0" smtClean="0"/>
              <a:t>Thermal stability</a:t>
            </a:r>
          </a:p>
          <a:p>
            <a:pPr lvl="1"/>
            <a:r>
              <a:rPr lang="en-US" dirty="0" smtClean="0"/>
              <a:t>Negative Stain Electron microscopy (EM)</a:t>
            </a:r>
          </a:p>
          <a:p>
            <a:pPr lvl="1"/>
            <a:r>
              <a:rPr lang="en-US" dirty="0" smtClean="0"/>
              <a:t>Small Angle X-ray Scattering (SAXS)</a:t>
            </a:r>
          </a:p>
          <a:p>
            <a:r>
              <a:rPr lang="en-US" dirty="0" smtClean="0"/>
              <a:t>Antigenicity characterization</a:t>
            </a:r>
          </a:p>
          <a:p>
            <a:pPr lvl="1"/>
            <a:r>
              <a:rPr lang="en-US" dirty="0" smtClean="0"/>
              <a:t>Bio-Layer Interferometry (BLI)</a:t>
            </a:r>
          </a:p>
          <a:p>
            <a:pPr lvl="1"/>
            <a:endParaRPr lang="en-US" dirty="0" smtClean="0"/>
          </a:p>
          <a:p>
            <a:pPr lvl="1"/>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10</a:t>
            </a:fld>
            <a:endParaRPr lang="en-US"/>
          </a:p>
        </p:txBody>
      </p:sp>
    </p:spTree>
    <p:extLst>
      <p:ext uri="{BB962C8B-B14F-4D97-AF65-F5344CB8AC3E}">
        <p14:creationId xmlns:p14="http://schemas.microsoft.com/office/powerpoint/2010/main" val="3970859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702" y="135855"/>
            <a:ext cx="10515600" cy="1325563"/>
          </a:xfrm>
        </p:spPr>
        <p:txBody>
          <a:bodyPr/>
          <a:lstStyle/>
          <a:p>
            <a:r>
              <a:rPr lang="en-US" dirty="0" smtClean="0"/>
              <a:t>Recombinant expression of KNH1144 SOSIP.644 </a:t>
            </a:r>
            <a:r>
              <a:rPr lang="en-US" dirty="0"/>
              <a:t>c</a:t>
            </a:r>
            <a:r>
              <a:rPr lang="en-US" dirty="0" smtClean="0"/>
              <a:t>onstruct</a:t>
            </a:r>
            <a:endParaRPr lang="en-US" dirty="0"/>
          </a:p>
        </p:txBody>
      </p:sp>
      <p:sp>
        <p:nvSpPr>
          <p:cNvPr id="3" name="Content Placeholder 2"/>
          <p:cNvSpPr>
            <a:spLocks noGrp="1"/>
          </p:cNvSpPr>
          <p:nvPr>
            <p:ph idx="1"/>
          </p:nvPr>
        </p:nvSpPr>
        <p:spPr>
          <a:xfrm>
            <a:off x="247702" y="2522365"/>
            <a:ext cx="4439932" cy="2208211"/>
          </a:xfrm>
        </p:spPr>
        <p:txBody>
          <a:bodyPr/>
          <a:lstStyle/>
          <a:p>
            <a:r>
              <a:rPr lang="en-US" dirty="0" smtClean="0"/>
              <a:t>A162 -&gt; T162</a:t>
            </a:r>
          </a:p>
          <a:p>
            <a:r>
              <a:rPr lang="en-US" dirty="0" smtClean="0"/>
              <a:t>Site-directed mutagenesis w/ </a:t>
            </a:r>
            <a:r>
              <a:rPr lang="en-US" dirty="0" err="1" smtClean="0"/>
              <a:t>QuikChange</a:t>
            </a:r>
            <a:r>
              <a:rPr lang="en-US" dirty="0" smtClean="0"/>
              <a:t> II</a:t>
            </a:r>
            <a:endParaRPr lang="en-US" dirty="0"/>
          </a:p>
        </p:txBody>
      </p:sp>
      <p:pic>
        <p:nvPicPr>
          <p:cNvPr id="4" name="Picture 3"/>
          <p:cNvPicPr>
            <a:picLocks noChangeAspect="1"/>
          </p:cNvPicPr>
          <p:nvPr/>
        </p:nvPicPr>
        <p:blipFill>
          <a:blip r:embed="rId3"/>
          <a:stretch>
            <a:fillRect/>
          </a:stretch>
        </p:blipFill>
        <p:spPr>
          <a:xfrm>
            <a:off x="4909936" y="1685538"/>
            <a:ext cx="6812710" cy="4764133"/>
          </a:xfrm>
          <a:prstGeom prst="rect">
            <a:avLst/>
          </a:prstGeom>
          <a:effectLst>
            <a:glow rad="228600">
              <a:schemeClr val="accent3">
                <a:satMod val="175000"/>
                <a:alpha val="40000"/>
              </a:schemeClr>
            </a:glow>
          </a:effectLst>
        </p:spPr>
      </p:pic>
      <p:sp>
        <p:nvSpPr>
          <p:cNvPr id="8" name="Rounded Rectangle 7"/>
          <p:cNvSpPr/>
          <p:nvPr/>
        </p:nvSpPr>
        <p:spPr>
          <a:xfrm>
            <a:off x="9296400" y="4025900"/>
            <a:ext cx="342900" cy="195906"/>
          </a:xfrm>
          <a:prstGeom prst="roundRect">
            <a:avLst/>
          </a:prstGeom>
          <a:gradFill flip="none" rotWithShape="1">
            <a:gsLst>
              <a:gs pos="0">
                <a:srgbClr val="F5573D">
                  <a:tint val="66000"/>
                  <a:satMod val="160000"/>
                  <a:alpha val="0"/>
                </a:srgbClr>
              </a:gs>
              <a:gs pos="100000">
                <a:srgbClr val="F5573D">
                  <a:tint val="44500"/>
                  <a:satMod val="160000"/>
                </a:srgbClr>
              </a:gs>
              <a:gs pos="100000">
                <a:srgbClr val="F5573D">
                  <a:tint val="23500"/>
                  <a:satMod val="16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46524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HEK293F cell line</a:t>
            </a:r>
          </a:p>
          <a:p>
            <a:pPr lvl="1"/>
            <a:r>
              <a:rPr lang="en-US" dirty="0" smtClean="0"/>
              <a:t>Native PTMs</a:t>
            </a:r>
          </a:p>
          <a:p>
            <a:pPr lvl="1"/>
            <a:r>
              <a:rPr lang="en-US" dirty="0" smtClean="0"/>
              <a:t>Complex </a:t>
            </a:r>
            <a:r>
              <a:rPr lang="en-US" dirty="0" err="1" smtClean="0"/>
              <a:t>glycans</a:t>
            </a:r>
            <a:r>
              <a:rPr lang="en-US" dirty="0" smtClean="0"/>
              <a:t>, w/ sialic acid</a:t>
            </a:r>
          </a:p>
          <a:p>
            <a:r>
              <a:rPr lang="en-US" dirty="0" smtClean="0"/>
              <a:t>6-day transfection</a:t>
            </a:r>
          </a:p>
          <a:p>
            <a:pPr lvl="1"/>
            <a:r>
              <a:rPr lang="en-US" dirty="0" smtClean="0"/>
              <a:t>3:1    SOSIP_DNA : </a:t>
            </a:r>
            <a:r>
              <a:rPr lang="en-US" dirty="0" err="1" smtClean="0"/>
              <a:t>Furin</a:t>
            </a:r>
            <a:r>
              <a:rPr lang="en-US" dirty="0" err="1"/>
              <a:t>_</a:t>
            </a:r>
            <a:r>
              <a:rPr lang="en-US" dirty="0" err="1" smtClean="0"/>
              <a:t>DNA</a:t>
            </a:r>
            <a:endParaRPr lang="en-US" dirty="0" smtClean="0"/>
          </a:p>
          <a:p>
            <a:r>
              <a:rPr lang="en-US" dirty="0" err="1" smtClean="0"/>
              <a:t>Furin</a:t>
            </a:r>
            <a:r>
              <a:rPr lang="en-US" dirty="0" smtClean="0"/>
              <a:t> cleavage observed</a:t>
            </a:r>
          </a:p>
        </p:txBody>
      </p:sp>
      <p:sp>
        <p:nvSpPr>
          <p:cNvPr id="4" name="Slide Number Placeholder 3"/>
          <p:cNvSpPr>
            <a:spLocks noGrp="1"/>
          </p:cNvSpPr>
          <p:nvPr>
            <p:ph type="sldNum" sz="quarter" idx="12"/>
          </p:nvPr>
        </p:nvSpPr>
        <p:spPr/>
        <p:txBody>
          <a:bodyPr/>
          <a:lstStyle/>
          <a:p>
            <a:fld id="{462A7538-0947-409F-BCD2-C8C59BE7E0ED}" type="slidenum">
              <a:rPr lang="en-US" smtClean="0"/>
              <a:t>12</a:t>
            </a:fld>
            <a:endParaRPr lang="en-US"/>
          </a:p>
        </p:txBody>
      </p:sp>
      <p:pic>
        <p:nvPicPr>
          <p:cNvPr id="5" name="Picture 4"/>
          <p:cNvPicPr>
            <a:picLocks noChangeAspect="1"/>
          </p:cNvPicPr>
          <p:nvPr/>
        </p:nvPicPr>
        <p:blipFill>
          <a:blip r:embed="rId3"/>
          <a:stretch>
            <a:fillRect/>
          </a:stretch>
        </p:blipFill>
        <p:spPr>
          <a:xfrm>
            <a:off x="6954253" y="1646205"/>
            <a:ext cx="5052010" cy="4710145"/>
          </a:xfrm>
          <a:prstGeom prst="rect">
            <a:avLst/>
          </a:prstGeom>
        </p:spPr>
      </p:pic>
      <p:sp>
        <p:nvSpPr>
          <p:cNvPr id="6" name="TextBox 5"/>
          <p:cNvSpPr txBox="1"/>
          <p:nvPr/>
        </p:nvSpPr>
        <p:spPr>
          <a:xfrm>
            <a:off x="10255148" y="1637815"/>
            <a:ext cx="1436915" cy="369332"/>
          </a:xfrm>
          <a:prstGeom prst="rect">
            <a:avLst/>
          </a:prstGeom>
          <a:noFill/>
        </p:spPr>
        <p:txBody>
          <a:bodyPr wrap="square" rtlCol="0">
            <a:spAutoFit/>
          </a:bodyPr>
          <a:lstStyle/>
          <a:p>
            <a:r>
              <a:rPr lang="en-US" b="1" dirty="0" smtClean="0"/>
              <a:t>+ DTT</a:t>
            </a:r>
            <a:endParaRPr lang="en-US" b="1" dirty="0"/>
          </a:p>
        </p:txBody>
      </p:sp>
      <p:sp>
        <p:nvSpPr>
          <p:cNvPr id="7" name="TextBox 6"/>
          <p:cNvSpPr txBox="1"/>
          <p:nvPr/>
        </p:nvSpPr>
        <p:spPr>
          <a:xfrm>
            <a:off x="7815475" y="1623458"/>
            <a:ext cx="1436915" cy="369332"/>
          </a:xfrm>
          <a:prstGeom prst="rect">
            <a:avLst/>
          </a:prstGeom>
          <a:noFill/>
          <a:ln>
            <a:noFill/>
          </a:ln>
        </p:spPr>
        <p:txBody>
          <a:bodyPr wrap="square" rtlCol="0">
            <a:spAutoFit/>
          </a:bodyPr>
          <a:lstStyle/>
          <a:p>
            <a:r>
              <a:rPr lang="en-US" b="1" dirty="0"/>
              <a:t>-</a:t>
            </a:r>
            <a:r>
              <a:rPr lang="en-US" b="1" dirty="0" smtClean="0"/>
              <a:t> DTT</a:t>
            </a:r>
            <a:endParaRPr lang="en-US" b="1" dirty="0"/>
          </a:p>
        </p:txBody>
      </p:sp>
      <p:sp>
        <p:nvSpPr>
          <p:cNvPr id="9" name="Title 1"/>
          <p:cNvSpPr txBox="1">
            <a:spLocks/>
          </p:cNvSpPr>
          <p:nvPr/>
        </p:nvSpPr>
        <p:spPr>
          <a:xfrm>
            <a:off x="247702" y="13585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Recombinant expression of KNH1144 SOSIP.644 construct</a:t>
            </a:r>
            <a:endParaRPr lang="en-US" dirty="0"/>
          </a:p>
        </p:txBody>
      </p:sp>
    </p:spTree>
    <p:extLst>
      <p:ext uri="{BB962C8B-B14F-4D97-AF65-F5344CB8AC3E}">
        <p14:creationId xmlns:p14="http://schemas.microsoft.com/office/powerpoint/2010/main" val="2275298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 </a:t>
            </a:r>
            <a:r>
              <a:rPr lang="en-US" dirty="0" err="1" smtClean="0"/>
              <a:t>Env</a:t>
            </a:r>
            <a:r>
              <a:rPr lang="en-US" dirty="0" smtClean="0"/>
              <a:t> protein aggregation and </a:t>
            </a:r>
            <a:r>
              <a:rPr lang="en-US" dirty="0" err="1" smtClean="0"/>
              <a:t>misfolding</a:t>
            </a:r>
            <a:endParaRPr lang="en-US" dirty="0"/>
          </a:p>
        </p:txBody>
      </p:sp>
      <p:sp>
        <p:nvSpPr>
          <p:cNvPr id="4" name="Slide Number Placeholder 3"/>
          <p:cNvSpPr>
            <a:spLocks noGrp="1"/>
          </p:cNvSpPr>
          <p:nvPr>
            <p:ph type="sldNum" sz="quarter" idx="12"/>
          </p:nvPr>
        </p:nvSpPr>
        <p:spPr>
          <a:xfrm>
            <a:off x="9260517" y="6055758"/>
            <a:ext cx="2743200" cy="365125"/>
          </a:xfrm>
        </p:spPr>
        <p:txBody>
          <a:bodyPr/>
          <a:lstStyle/>
          <a:p>
            <a:fld id="{462A7538-0947-409F-BCD2-C8C59BE7E0ED}" type="slidenum">
              <a:rPr lang="en-US" smtClean="0"/>
              <a:t>13</a:t>
            </a:fld>
            <a:endParaRPr lang="en-US"/>
          </a:p>
        </p:txBody>
      </p:sp>
      <p:pic>
        <p:nvPicPr>
          <p:cNvPr id="5" name="Content Placeholder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4590" y="1690688"/>
            <a:ext cx="6102820" cy="4064478"/>
          </a:xfrm>
          <a:prstGeom prst="rect">
            <a:avLst/>
          </a:prstGeom>
        </p:spPr>
      </p:pic>
      <p:sp>
        <p:nvSpPr>
          <p:cNvPr id="7" name="Rectangle 6"/>
          <p:cNvSpPr/>
          <p:nvPr/>
        </p:nvSpPr>
        <p:spPr>
          <a:xfrm>
            <a:off x="4923513" y="3561411"/>
            <a:ext cx="678712" cy="369332"/>
          </a:xfrm>
          <a:prstGeom prst="rect">
            <a:avLst/>
          </a:prstGeom>
        </p:spPr>
        <p:txBody>
          <a:bodyPr wrap="none">
            <a:spAutoFit/>
          </a:bodyPr>
          <a:lstStyle/>
          <a:p>
            <a:r>
              <a:rPr lang="en-US" b="1" dirty="0" smtClean="0"/>
              <a:t>VOID</a:t>
            </a:r>
            <a:endParaRPr lang="en-US" b="1" dirty="0"/>
          </a:p>
        </p:txBody>
      </p:sp>
      <p:sp>
        <p:nvSpPr>
          <p:cNvPr id="8" name="Rectangle 7"/>
          <p:cNvSpPr/>
          <p:nvPr/>
        </p:nvSpPr>
        <p:spPr>
          <a:xfrm>
            <a:off x="5366359" y="2759076"/>
            <a:ext cx="933269" cy="369332"/>
          </a:xfrm>
          <a:prstGeom prst="rect">
            <a:avLst/>
          </a:prstGeom>
        </p:spPr>
        <p:txBody>
          <a:bodyPr wrap="none">
            <a:spAutoFit/>
          </a:bodyPr>
          <a:lstStyle/>
          <a:p>
            <a:r>
              <a:rPr lang="en-US" b="1" dirty="0" smtClean="0"/>
              <a:t>TRIMER</a:t>
            </a:r>
            <a:endParaRPr lang="en-US" b="1" dirty="0"/>
          </a:p>
        </p:txBody>
      </p:sp>
      <p:sp>
        <p:nvSpPr>
          <p:cNvPr id="9" name="Rectangle 8"/>
          <p:cNvSpPr/>
          <p:nvPr/>
        </p:nvSpPr>
        <p:spPr>
          <a:xfrm>
            <a:off x="6234810" y="3128408"/>
            <a:ext cx="2044149" cy="369332"/>
          </a:xfrm>
          <a:prstGeom prst="rect">
            <a:avLst/>
          </a:prstGeom>
        </p:spPr>
        <p:txBody>
          <a:bodyPr wrap="none">
            <a:spAutoFit/>
          </a:bodyPr>
          <a:lstStyle/>
          <a:p>
            <a:r>
              <a:rPr lang="en-US" b="1" dirty="0" smtClean="0"/>
              <a:t>DIMER/MONOMER</a:t>
            </a:r>
            <a:endParaRPr lang="en-US" b="1" dirty="0"/>
          </a:p>
        </p:txBody>
      </p:sp>
    </p:spTree>
    <p:extLst>
      <p:ext uri="{BB962C8B-B14F-4D97-AF65-F5344CB8AC3E}">
        <p14:creationId xmlns:p14="http://schemas.microsoft.com/office/powerpoint/2010/main" val="628975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8913" y="-101819"/>
            <a:ext cx="10515600" cy="1325563"/>
          </a:xfrm>
        </p:spPr>
        <p:txBody>
          <a:bodyPr/>
          <a:lstStyle/>
          <a:p>
            <a:r>
              <a:rPr lang="en-US" dirty="0" smtClean="0"/>
              <a:t>Purification Plan</a:t>
            </a:r>
            <a:endParaRPr lang="en-US" dirty="0"/>
          </a:p>
        </p:txBody>
      </p:sp>
      <p:sp>
        <p:nvSpPr>
          <p:cNvPr id="3" name="Content Placeholder 2"/>
          <p:cNvSpPr>
            <a:spLocks noGrp="1"/>
          </p:cNvSpPr>
          <p:nvPr>
            <p:ph idx="1"/>
          </p:nvPr>
        </p:nvSpPr>
        <p:spPr>
          <a:xfrm>
            <a:off x="575186" y="1045478"/>
            <a:ext cx="5012814" cy="2098193"/>
          </a:xfrm>
        </p:spPr>
        <p:txBody>
          <a:bodyPr/>
          <a:lstStyle/>
          <a:p>
            <a:r>
              <a:rPr lang="en-US" dirty="0" smtClean="0"/>
              <a:t>Traditional purification with </a:t>
            </a:r>
            <a:r>
              <a:rPr lang="en-US" dirty="0" err="1" smtClean="0"/>
              <a:t>mAbs</a:t>
            </a:r>
            <a:r>
              <a:rPr lang="en-US" dirty="0" smtClean="0"/>
              <a:t> which bind 4 epitopes</a:t>
            </a:r>
          </a:p>
          <a:p>
            <a:r>
              <a:rPr lang="en-US" dirty="0" smtClean="0"/>
              <a:t>Here biochemical features, not antigenic</a:t>
            </a:r>
          </a:p>
          <a:p>
            <a:pPr marL="0" indent="0">
              <a:buNone/>
            </a:pPr>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14</a:t>
            </a:fld>
            <a:endParaRPr lang="en-US"/>
          </a:p>
        </p:txBody>
      </p:sp>
      <p:pic>
        <p:nvPicPr>
          <p:cNvPr id="5" name="Picture 4" descr="Purification Panel.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79360" y="172719"/>
            <a:ext cx="3951158" cy="6651172"/>
          </a:xfrm>
          <a:prstGeom prst="rect">
            <a:avLst/>
          </a:prstGeom>
        </p:spPr>
      </p:pic>
      <p:sp>
        <p:nvSpPr>
          <p:cNvPr id="6" name="TextBox 5"/>
          <p:cNvSpPr txBox="1"/>
          <p:nvPr/>
        </p:nvSpPr>
        <p:spPr>
          <a:xfrm>
            <a:off x="4352713" y="6454559"/>
            <a:ext cx="3932247" cy="369332"/>
          </a:xfrm>
          <a:prstGeom prst="rect">
            <a:avLst/>
          </a:prstGeom>
          <a:noFill/>
        </p:spPr>
        <p:txBody>
          <a:bodyPr wrap="square" rtlCol="0">
            <a:spAutoFit/>
          </a:bodyPr>
          <a:lstStyle/>
          <a:p>
            <a:r>
              <a:rPr lang="en-US" dirty="0" err="1" smtClean="0"/>
              <a:t>Verkerke</a:t>
            </a:r>
            <a:r>
              <a:rPr lang="en-US" dirty="0" smtClean="0"/>
              <a:t> et al., 2016, </a:t>
            </a:r>
            <a:r>
              <a:rPr lang="en-US" i="1" dirty="0" smtClean="0"/>
              <a:t>in review</a:t>
            </a:r>
            <a:endParaRPr lang="en-US" i="1" dirty="0"/>
          </a:p>
        </p:txBody>
      </p:sp>
      <p:pic>
        <p:nvPicPr>
          <p:cNvPr id="7" name="Picture 6"/>
          <p:cNvPicPr>
            <a:picLocks noChangeAspect="1"/>
          </p:cNvPicPr>
          <p:nvPr/>
        </p:nvPicPr>
        <p:blipFill>
          <a:blip r:embed="rId4"/>
          <a:stretch>
            <a:fillRect/>
          </a:stretch>
        </p:blipFill>
        <p:spPr>
          <a:xfrm>
            <a:off x="3273991" y="3287212"/>
            <a:ext cx="3329998" cy="288026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7308" y="2832288"/>
            <a:ext cx="5565501" cy="3706624"/>
          </a:xfrm>
          <a:prstGeom prst="rect">
            <a:avLst/>
          </a:prstGeom>
        </p:spPr>
      </p:pic>
      <p:pic>
        <p:nvPicPr>
          <p:cNvPr id="9" name="Picture 8"/>
          <p:cNvPicPr>
            <a:picLocks noChangeAspect="1"/>
          </p:cNvPicPr>
          <p:nvPr/>
        </p:nvPicPr>
        <p:blipFill>
          <a:blip r:embed="rId6"/>
          <a:stretch>
            <a:fillRect/>
          </a:stretch>
        </p:blipFill>
        <p:spPr>
          <a:xfrm>
            <a:off x="396366" y="2906504"/>
            <a:ext cx="6881454" cy="3774898"/>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7198" y="3164715"/>
            <a:ext cx="4762500" cy="3175000"/>
          </a:xfrm>
          <a:prstGeom prst="rect">
            <a:avLst/>
          </a:prstGeom>
        </p:spPr>
      </p:pic>
    </p:spTree>
    <p:extLst>
      <p:ext uri="{BB962C8B-B14F-4D97-AF65-F5344CB8AC3E}">
        <p14:creationId xmlns:p14="http://schemas.microsoft.com/office/powerpoint/2010/main" val="2398947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76" y="0"/>
            <a:ext cx="11403055" cy="1325563"/>
          </a:xfrm>
        </p:spPr>
        <p:txBody>
          <a:bodyPr/>
          <a:lstStyle/>
          <a:p>
            <a:r>
              <a:rPr lang="en-US" dirty="0" smtClean="0"/>
              <a:t>Four step purification produces 95% pure trimer</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535065" y="2780233"/>
            <a:ext cx="4096512" cy="3121152"/>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6934" y="2779126"/>
            <a:ext cx="4096512" cy="3121152"/>
          </a:xfrm>
          <a:prstGeom prst="rect">
            <a:avLst/>
          </a:prstGeom>
        </p:spPr>
      </p:pic>
      <p:sp>
        <p:nvSpPr>
          <p:cNvPr id="6" name="TextBox 5"/>
          <p:cNvSpPr txBox="1"/>
          <p:nvPr/>
        </p:nvSpPr>
        <p:spPr>
          <a:xfrm rot="19008757">
            <a:off x="976016" y="2318867"/>
            <a:ext cx="930729" cy="276999"/>
          </a:xfrm>
          <a:prstGeom prst="rect">
            <a:avLst/>
          </a:prstGeom>
          <a:noFill/>
        </p:spPr>
        <p:txBody>
          <a:bodyPr wrap="square" rtlCol="0">
            <a:spAutoFit/>
          </a:bodyPr>
          <a:lstStyle/>
          <a:p>
            <a:r>
              <a:rPr lang="en-US" sz="1200" dirty="0" smtClean="0"/>
              <a:t>- MW STD</a:t>
            </a:r>
            <a:endParaRPr lang="en-US" sz="1200" dirty="0"/>
          </a:p>
        </p:txBody>
      </p:sp>
      <p:sp>
        <p:nvSpPr>
          <p:cNvPr id="20" name="TextBox 19"/>
          <p:cNvSpPr txBox="1"/>
          <p:nvPr/>
        </p:nvSpPr>
        <p:spPr>
          <a:xfrm rot="19008757">
            <a:off x="2546204" y="2153964"/>
            <a:ext cx="1339085" cy="276999"/>
          </a:xfrm>
          <a:prstGeom prst="rect">
            <a:avLst/>
          </a:prstGeom>
          <a:noFill/>
        </p:spPr>
        <p:txBody>
          <a:bodyPr wrap="square" rtlCol="0">
            <a:spAutoFit/>
          </a:bodyPr>
          <a:lstStyle/>
          <a:p>
            <a:r>
              <a:rPr lang="en-US" sz="1200" dirty="0" smtClean="0"/>
              <a:t>- GNL</a:t>
            </a:r>
            <a:endParaRPr lang="en-US" sz="1200" dirty="0"/>
          </a:p>
        </p:txBody>
      </p:sp>
      <p:sp>
        <p:nvSpPr>
          <p:cNvPr id="21" name="TextBox 20"/>
          <p:cNvSpPr txBox="1"/>
          <p:nvPr/>
        </p:nvSpPr>
        <p:spPr>
          <a:xfrm rot="19008757">
            <a:off x="2837221" y="2324835"/>
            <a:ext cx="930729" cy="276999"/>
          </a:xfrm>
          <a:prstGeom prst="rect">
            <a:avLst/>
          </a:prstGeom>
          <a:noFill/>
        </p:spPr>
        <p:txBody>
          <a:bodyPr wrap="square" rtlCol="0">
            <a:spAutoFit/>
          </a:bodyPr>
          <a:lstStyle/>
          <a:p>
            <a:r>
              <a:rPr lang="en-US" sz="1200" dirty="0" smtClean="0"/>
              <a:t>- IEX</a:t>
            </a:r>
            <a:endParaRPr lang="en-US" sz="1200" dirty="0"/>
          </a:p>
        </p:txBody>
      </p:sp>
      <p:sp>
        <p:nvSpPr>
          <p:cNvPr id="22" name="TextBox 21"/>
          <p:cNvSpPr txBox="1"/>
          <p:nvPr/>
        </p:nvSpPr>
        <p:spPr>
          <a:xfrm rot="19008757">
            <a:off x="3062881" y="2307342"/>
            <a:ext cx="930729" cy="276999"/>
          </a:xfrm>
          <a:prstGeom prst="rect">
            <a:avLst/>
          </a:prstGeom>
          <a:noFill/>
        </p:spPr>
        <p:txBody>
          <a:bodyPr wrap="square" rtlCol="0">
            <a:spAutoFit/>
          </a:bodyPr>
          <a:lstStyle/>
          <a:p>
            <a:r>
              <a:rPr lang="en-US" sz="1200" dirty="0" smtClean="0"/>
              <a:t>- HIC</a:t>
            </a:r>
            <a:endParaRPr lang="en-US" sz="1200" dirty="0"/>
          </a:p>
        </p:txBody>
      </p:sp>
      <p:sp>
        <p:nvSpPr>
          <p:cNvPr id="23" name="TextBox 22"/>
          <p:cNvSpPr txBox="1"/>
          <p:nvPr/>
        </p:nvSpPr>
        <p:spPr>
          <a:xfrm rot="19008757">
            <a:off x="3573370" y="2289050"/>
            <a:ext cx="930729" cy="276999"/>
          </a:xfrm>
          <a:prstGeom prst="rect">
            <a:avLst/>
          </a:prstGeom>
          <a:noFill/>
        </p:spPr>
        <p:txBody>
          <a:bodyPr wrap="square" rtlCol="0">
            <a:spAutoFit/>
          </a:bodyPr>
          <a:lstStyle/>
          <a:p>
            <a:r>
              <a:rPr lang="en-US" sz="1200" dirty="0" smtClean="0"/>
              <a:t>- IEX elution</a:t>
            </a:r>
            <a:endParaRPr lang="en-US" sz="1200" dirty="0"/>
          </a:p>
        </p:txBody>
      </p:sp>
      <p:sp>
        <p:nvSpPr>
          <p:cNvPr id="24" name="TextBox 23"/>
          <p:cNvSpPr txBox="1"/>
          <p:nvPr/>
        </p:nvSpPr>
        <p:spPr>
          <a:xfrm rot="19008757">
            <a:off x="3192989" y="2090210"/>
            <a:ext cx="1588512" cy="276999"/>
          </a:xfrm>
          <a:prstGeom prst="rect">
            <a:avLst/>
          </a:prstGeom>
          <a:noFill/>
        </p:spPr>
        <p:txBody>
          <a:bodyPr wrap="square" rtlCol="0">
            <a:spAutoFit/>
          </a:bodyPr>
          <a:lstStyle/>
          <a:p>
            <a:r>
              <a:rPr lang="en-US" sz="1200" dirty="0" smtClean="0"/>
              <a:t>- HIC 65-108</a:t>
            </a:r>
            <a:endParaRPr lang="en-US" sz="1200" dirty="0"/>
          </a:p>
        </p:txBody>
      </p:sp>
      <p:sp>
        <p:nvSpPr>
          <p:cNvPr id="26" name="TextBox 25"/>
          <p:cNvSpPr txBox="1"/>
          <p:nvPr/>
        </p:nvSpPr>
        <p:spPr>
          <a:xfrm rot="19196949">
            <a:off x="4990297" y="2288344"/>
            <a:ext cx="930729" cy="276999"/>
          </a:xfrm>
          <a:prstGeom prst="rect">
            <a:avLst/>
          </a:prstGeom>
          <a:noFill/>
        </p:spPr>
        <p:txBody>
          <a:bodyPr wrap="square" rtlCol="0">
            <a:spAutoFit/>
          </a:bodyPr>
          <a:lstStyle/>
          <a:p>
            <a:r>
              <a:rPr lang="en-US" sz="1200" dirty="0" smtClean="0"/>
              <a:t>- MW STD</a:t>
            </a:r>
            <a:endParaRPr lang="en-US" sz="1200" dirty="0"/>
          </a:p>
        </p:txBody>
      </p:sp>
      <p:sp>
        <p:nvSpPr>
          <p:cNvPr id="31" name="TextBox 30"/>
          <p:cNvSpPr txBox="1"/>
          <p:nvPr/>
        </p:nvSpPr>
        <p:spPr>
          <a:xfrm rot="19196949">
            <a:off x="6489311" y="2226391"/>
            <a:ext cx="1339085" cy="276999"/>
          </a:xfrm>
          <a:prstGeom prst="rect">
            <a:avLst/>
          </a:prstGeom>
          <a:noFill/>
        </p:spPr>
        <p:txBody>
          <a:bodyPr wrap="square" rtlCol="0">
            <a:spAutoFit/>
          </a:bodyPr>
          <a:lstStyle/>
          <a:p>
            <a:r>
              <a:rPr lang="en-US" sz="1200" dirty="0" smtClean="0"/>
              <a:t>- GNL</a:t>
            </a:r>
            <a:endParaRPr lang="en-US" sz="1200" dirty="0"/>
          </a:p>
        </p:txBody>
      </p:sp>
      <p:sp>
        <p:nvSpPr>
          <p:cNvPr id="32" name="TextBox 31"/>
          <p:cNvSpPr txBox="1"/>
          <p:nvPr/>
        </p:nvSpPr>
        <p:spPr>
          <a:xfrm rot="19196949">
            <a:off x="6821811" y="2346181"/>
            <a:ext cx="930729" cy="276999"/>
          </a:xfrm>
          <a:prstGeom prst="rect">
            <a:avLst/>
          </a:prstGeom>
          <a:noFill/>
        </p:spPr>
        <p:txBody>
          <a:bodyPr wrap="square" rtlCol="0">
            <a:spAutoFit/>
          </a:bodyPr>
          <a:lstStyle/>
          <a:p>
            <a:r>
              <a:rPr lang="en-US" sz="1200" dirty="0" smtClean="0"/>
              <a:t>- IEX</a:t>
            </a:r>
            <a:endParaRPr lang="en-US" sz="1200" dirty="0"/>
          </a:p>
        </p:txBody>
      </p:sp>
      <p:sp>
        <p:nvSpPr>
          <p:cNvPr id="33" name="TextBox 32"/>
          <p:cNvSpPr txBox="1"/>
          <p:nvPr/>
        </p:nvSpPr>
        <p:spPr>
          <a:xfrm rot="19196949">
            <a:off x="7029345" y="2342922"/>
            <a:ext cx="930729" cy="276999"/>
          </a:xfrm>
          <a:prstGeom prst="rect">
            <a:avLst/>
          </a:prstGeom>
          <a:noFill/>
        </p:spPr>
        <p:txBody>
          <a:bodyPr wrap="square" rtlCol="0">
            <a:spAutoFit/>
          </a:bodyPr>
          <a:lstStyle/>
          <a:p>
            <a:r>
              <a:rPr lang="en-US" sz="1200" dirty="0" smtClean="0"/>
              <a:t>- HIC</a:t>
            </a:r>
            <a:endParaRPr lang="en-US" sz="1200" dirty="0"/>
          </a:p>
        </p:txBody>
      </p:sp>
      <p:sp>
        <p:nvSpPr>
          <p:cNvPr id="34" name="TextBox 33"/>
          <p:cNvSpPr txBox="1"/>
          <p:nvPr/>
        </p:nvSpPr>
        <p:spPr>
          <a:xfrm rot="19196949">
            <a:off x="7668172" y="2353116"/>
            <a:ext cx="930729" cy="276999"/>
          </a:xfrm>
          <a:prstGeom prst="rect">
            <a:avLst/>
          </a:prstGeom>
          <a:noFill/>
        </p:spPr>
        <p:txBody>
          <a:bodyPr wrap="square" rtlCol="0">
            <a:spAutoFit/>
          </a:bodyPr>
          <a:lstStyle/>
          <a:p>
            <a:r>
              <a:rPr lang="en-US" sz="1200" dirty="0" smtClean="0"/>
              <a:t>- IEX elution</a:t>
            </a:r>
            <a:endParaRPr lang="en-US" sz="1200" dirty="0"/>
          </a:p>
        </p:txBody>
      </p:sp>
      <p:sp>
        <p:nvSpPr>
          <p:cNvPr id="38" name="TextBox 37"/>
          <p:cNvSpPr txBox="1"/>
          <p:nvPr/>
        </p:nvSpPr>
        <p:spPr>
          <a:xfrm rot="19196949">
            <a:off x="7167602" y="2121911"/>
            <a:ext cx="1588512" cy="276999"/>
          </a:xfrm>
          <a:prstGeom prst="rect">
            <a:avLst/>
          </a:prstGeom>
          <a:noFill/>
        </p:spPr>
        <p:txBody>
          <a:bodyPr wrap="square" rtlCol="0">
            <a:spAutoFit/>
          </a:bodyPr>
          <a:lstStyle/>
          <a:p>
            <a:r>
              <a:rPr lang="en-US" sz="1200" dirty="0" smtClean="0"/>
              <a:t>- HIC 62-75</a:t>
            </a:r>
            <a:endParaRPr lang="en-US" sz="1200" dirty="0"/>
          </a:p>
        </p:txBody>
      </p:sp>
      <p:sp>
        <p:nvSpPr>
          <p:cNvPr id="39" name="TextBox 38"/>
          <p:cNvSpPr txBox="1"/>
          <p:nvPr/>
        </p:nvSpPr>
        <p:spPr>
          <a:xfrm rot="19196949">
            <a:off x="7359599" y="2143249"/>
            <a:ext cx="1588512" cy="276999"/>
          </a:xfrm>
          <a:prstGeom prst="rect">
            <a:avLst/>
          </a:prstGeom>
          <a:noFill/>
        </p:spPr>
        <p:txBody>
          <a:bodyPr wrap="square" rtlCol="0">
            <a:spAutoFit/>
          </a:bodyPr>
          <a:lstStyle/>
          <a:p>
            <a:r>
              <a:rPr lang="en-US" sz="1200" dirty="0" smtClean="0"/>
              <a:t>- HIC 76-106</a:t>
            </a:r>
            <a:endParaRPr lang="en-US" sz="1200" dirty="0"/>
          </a:p>
        </p:txBody>
      </p:sp>
      <p:sp>
        <p:nvSpPr>
          <p:cNvPr id="40" name="TextBox 39"/>
          <p:cNvSpPr txBox="1"/>
          <p:nvPr/>
        </p:nvSpPr>
        <p:spPr>
          <a:xfrm>
            <a:off x="7104863" y="1951800"/>
            <a:ext cx="1436915" cy="369332"/>
          </a:xfrm>
          <a:prstGeom prst="rect">
            <a:avLst/>
          </a:prstGeom>
          <a:noFill/>
        </p:spPr>
        <p:txBody>
          <a:bodyPr wrap="square" rtlCol="0">
            <a:spAutoFit/>
          </a:bodyPr>
          <a:lstStyle/>
          <a:p>
            <a:r>
              <a:rPr lang="en-US" b="1" dirty="0" smtClean="0"/>
              <a:t>+ DTT</a:t>
            </a:r>
            <a:endParaRPr lang="en-US" b="1" dirty="0"/>
          </a:p>
        </p:txBody>
      </p:sp>
      <p:sp>
        <p:nvSpPr>
          <p:cNvPr id="41" name="TextBox 40"/>
          <p:cNvSpPr txBox="1"/>
          <p:nvPr/>
        </p:nvSpPr>
        <p:spPr>
          <a:xfrm>
            <a:off x="5598125" y="1937683"/>
            <a:ext cx="1436915" cy="369332"/>
          </a:xfrm>
          <a:prstGeom prst="rect">
            <a:avLst/>
          </a:prstGeom>
          <a:noFill/>
        </p:spPr>
        <p:txBody>
          <a:bodyPr wrap="square" rtlCol="0">
            <a:spAutoFit/>
          </a:bodyPr>
          <a:lstStyle/>
          <a:p>
            <a:r>
              <a:rPr lang="en-US" b="1" dirty="0"/>
              <a:t>-</a:t>
            </a:r>
            <a:r>
              <a:rPr lang="en-US" b="1" dirty="0" smtClean="0"/>
              <a:t> DTT</a:t>
            </a:r>
            <a:endParaRPr lang="en-US" b="1" dirty="0"/>
          </a:p>
        </p:txBody>
      </p:sp>
      <p:sp>
        <p:nvSpPr>
          <p:cNvPr id="42" name="TextBox 41"/>
          <p:cNvSpPr txBox="1"/>
          <p:nvPr/>
        </p:nvSpPr>
        <p:spPr>
          <a:xfrm>
            <a:off x="3114875" y="1883993"/>
            <a:ext cx="1436915" cy="369332"/>
          </a:xfrm>
          <a:prstGeom prst="rect">
            <a:avLst/>
          </a:prstGeom>
          <a:noFill/>
        </p:spPr>
        <p:txBody>
          <a:bodyPr wrap="square" rtlCol="0">
            <a:spAutoFit/>
          </a:bodyPr>
          <a:lstStyle/>
          <a:p>
            <a:r>
              <a:rPr lang="en-US" b="1" dirty="0" smtClean="0"/>
              <a:t>+ DTT</a:t>
            </a:r>
            <a:endParaRPr lang="en-US" b="1" dirty="0"/>
          </a:p>
        </p:txBody>
      </p:sp>
      <p:sp>
        <p:nvSpPr>
          <p:cNvPr id="43" name="TextBox 42"/>
          <p:cNvSpPr txBox="1"/>
          <p:nvPr/>
        </p:nvSpPr>
        <p:spPr>
          <a:xfrm>
            <a:off x="1684438" y="1880733"/>
            <a:ext cx="1436915" cy="369332"/>
          </a:xfrm>
          <a:prstGeom prst="rect">
            <a:avLst/>
          </a:prstGeom>
          <a:noFill/>
          <a:ln>
            <a:noFill/>
          </a:ln>
        </p:spPr>
        <p:txBody>
          <a:bodyPr wrap="square" rtlCol="0">
            <a:spAutoFit/>
          </a:bodyPr>
          <a:lstStyle/>
          <a:p>
            <a:r>
              <a:rPr lang="en-US" b="1" dirty="0"/>
              <a:t>-</a:t>
            </a:r>
            <a:r>
              <a:rPr lang="en-US" b="1" dirty="0" smtClean="0"/>
              <a:t> DTT</a:t>
            </a:r>
            <a:endParaRPr lang="en-US" b="1" dirty="0"/>
          </a:p>
        </p:txBody>
      </p:sp>
      <p:sp>
        <p:nvSpPr>
          <p:cNvPr id="44" name="TextBox 43"/>
          <p:cNvSpPr txBox="1"/>
          <p:nvPr/>
        </p:nvSpPr>
        <p:spPr>
          <a:xfrm>
            <a:off x="245648" y="1430117"/>
            <a:ext cx="3741597" cy="369332"/>
          </a:xfrm>
          <a:prstGeom prst="rect">
            <a:avLst/>
          </a:prstGeom>
          <a:noFill/>
          <a:effectLst>
            <a:glow rad="101600">
              <a:schemeClr val="accent3">
                <a:satMod val="175000"/>
                <a:alpha val="40000"/>
              </a:schemeClr>
            </a:glow>
          </a:effectLst>
        </p:spPr>
        <p:txBody>
          <a:bodyPr wrap="square" rtlCol="0">
            <a:spAutoFit/>
          </a:bodyPr>
          <a:lstStyle/>
          <a:p>
            <a:r>
              <a:rPr lang="en-US" b="1" u="sng" dirty="0" smtClean="0"/>
              <a:t>KNH1144 SOSIP no </a:t>
            </a:r>
            <a:r>
              <a:rPr lang="en-US" b="1" u="sng" dirty="0" err="1" smtClean="0"/>
              <a:t>Glyc</a:t>
            </a:r>
            <a:endParaRPr lang="en-US" b="1" u="sng" dirty="0"/>
          </a:p>
        </p:txBody>
      </p:sp>
      <p:sp>
        <p:nvSpPr>
          <p:cNvPr id="45" name="TextBox 44"/>
          <p:cNvSpPr txBox="1"/>
          <p:nvPr/>
        </p:nvSpPr>
        <p:spPr>
          <a:xfrm>
            <a:off x="4446505" y="1445228"/>
            <a:ext cx="5904944" cy="369332"/>
          </a:xfrm>
          <a:prstGeom prst="rect">
            <a:avLst/>
          </a:prstGeom>
          <a:noFill/>
          <a:effectLst>
            <a:glow rad="101600">
              <a:schemeClr val="accent3">
                <a:satMod val="175000"/>
                <a:alpha val="40000"/>
              </a:schemeClr>
            </a:glow>
          </a:effectLst>
        </p:spPr>
        <p:txBody>
          <a:bodyPr wrap="square" rtlCol="0">
            <a:spAutoFit/>
          </a:bodyPr>
          <a:lstStyle/>
          <a:p>
            <a:r>
              <a:rPr lang="en-US" b="1" u="sng" dirty="0" smtClean="0"/>
              <a:t>KNH1144 SOSIP w/ </a:t>
            </a:r>
            <a:r>
              <a:rPr lang="en-US" b="1" u="sng" dirty="0" err="1" smtClean="0"/>
              <a:t>Glyc</a:t>
            </a:r>
            <a:endParaRPr lang="en-US" b="1" u="sng" dirty="0"/>
          </a:p>
        </p:txBody>
      </p:sp>
      <p:sp>
        <p:nvSpPr>
          <p:cNvPr id="3" name="Slide Number Placeholder 2"/>
          <p:cNvSpPr>
            <a:spLocks noGrp="1"/>
          </p:cNvSpPr>
          <p:nvPr>
            <p:ph type="sldNum" sz="quarter" idx="12"/>
          </p:nvPr>
        </p:nvSpPr>
        <p:spPr/>
        <p:txBody>
          <a:bodyPr/>
          <a:lstStyle/>
          <a:p>
            <a:fld id="{462A7538-0947-409F-BCD2-C8C59BE7E0ED}" type="slidenum">
              <a:rPr lang="en-US" smtClean="0"/>
              <a:t>15</a:t>
            </a:fld>
            <a:endParaRPr lang="en-US"/>
          </a:p>
        </p:txBody>
      </p:sp>
      <p:sp>
        <p:nvSpPr>
          <p:cNvPr id="46" name="TextBox 45"/>
          <p:cNvSpPr txBox="1"/>
          <p:nvPr/>
        </p:nvSpPr>
        <p:spPr>
          <a:xfrm rot="19008757">
            <a:off x="1160375" y="2192365"/>
            <a:ext cx="1339085" cy="276999"/>
          </a:xfrm>
          <a:prstGeom prst="rect">
            <a:avLst/>
          </a:prstGeom>
          <a:noFill/>
        </p:spPr>
        <p:txBody>
          <a:bodyPr wrap="square" rtlCol="0">
            <a:spAutoFit/>
          </a:bodyPr>
          <a:lstStyle/>
          <a:p>
            <a:r>
              <a:rPr lang="en-US" sz="1200" dirty="0" smtClean="0"/>
              <a:t>- GNL</a:t>
            </a:r>
            <a:endParaRPr lang="en-US" sz="1200" dirty="0"/>
          </a:p>
        </p:txBody>
      </p:sp>
      <p:sp>
        <p:nvSpPr>
          <p:cNvPr id="47" name="TextBox 46"/>
          <p:cNvSpPr txBox="1"/>
          <p:nvPr/>
        </p:nvSpPr>
        <p:spPr>
          <a:xfrm rot="19008757">
            <a:off x="1451392" y="2363236"/>
            <a:ext cx="930729" cy="276999"/>
          </a:xfrm>
          <a:prstGeom prst="rect">
            <a:avLst/>
          </a:prstGeom>
          <a:noFill/>
        </p:spPr>
        <p:txBody>
          <a:bodyPr wrap="square" rtlCol="0">
            <a:spAutoFit/>
          </a:bodyPr>
          <a:lstStyle/>
          <a:p>
            <a:r>
              <a:rPr lang="en-US" sz="1200" dirty="0" smtClean="0"/>
              <a:t>- IEX</a:t>
            </a:r>
            <a:endParaRPr lang="en-US" sz="1200" dirty="0"/>
          </a:p>
        </p:txBody>
      </p:sp>
      <p:sp>
        <p:nvSpPr>
          <p:cNvPr id="48" name="TextBox 47"/>
          <p:cNvSpPr txBox="1"/>
          <p:nvPr/>
        </p:nvSpPr>
        <p:spPr>
          <a:xfrm rot="19008757">
            <a:off x="1677052" y="2345743"/>
            <a:ext cx="930729" cy="276999"/>
          </a:xfrm>
          <a:prstGeom prst="rect">
            <a:avLst/>
          </a:prstGeom>
          <a:noFill/>
        </p:spPr>
        <p:txBody>
          <a:bodyPr wrap="square" rtlCol="0">
            <a:spAutoFit/>
          </a:bodyPr>
          <a:lstStyle/>
          <a:p>
            <a:r>
              <a:rPr lang="en-US" sz="1200" dirty="0" smtClean="0"/>
              <a:t>- HIC</a:t>
            </a:r>
            <a:endParaRPr lang="en-US" sz="1200" dirty="0"/>
          </a:p>
        </p:txBody>
      </p:sp>
      <p:sp>
        <p:nvSpPr>
          <p:cNvPr id="49" name="TextBox 48"/>
          <p:cNvSpPr txBox="1"/>
          <p:nvPr/>
        </p:nvSpPr>
        <p:spPr>
          <a:xfrm rot="19008757">
            <a:off x="2187541" y="2327451"/>
            <a:ext cx="930729" cy="276999"/>
          </a:xfrm>
          <a:prstGeom prst="rect">
            <a:avLst/>
          </a:prstGeom>
          <a:noFill/>
        </p:spPr>
        <p:txBody>
          <a:bodyPr wrap="square" rtlCol="0">
            <a:spAutoFit/>
          </a:bodyPr>
          <a:lstStyle/>
          <a:p>
            <a:r>
              <a:rPr lang="en-US" sz="1200" dirty="0" smtClean="0"/>
              <a:t>- IEX elution</a:t>
            </a:r>
            <a:endParaRPr lang="en-US" sz="1200" dirty="0"/>
          </a:p>
        </p:txBody>
      </p:sp>
      <p:sp>
        <p:nvSpPr>
          <p:cNvPr id="50" name="TextBox 49"/>
          <p:cNvSpPr txBox="1"/>
          <p:nvPr/>
        </p:nvSpPr>
        <p:spPr>
          <a:xfrm rot="19008757">
            <a:off x="1807160" y="2128611"/>
            <a:ext cx="1588512" cy="276999"/>
          </a:xfrm>
          <a:prstGeom prst="rect">
            <a:avLst/>
          </a:prstGeom>
          <a:noFill/>
        </p:spPr>
        <p:txBody>
          <a:bodyPr wrap="square" rtlCol="0">
            <a:spAutoFit/>
          </a:bodyPr>
          <a:lstStyle/>
          <a:p>
            <a:r>
              <a:rPr lang="en-US" sz="1200" dirty="0" smtClean="0"/>
              <a:t>- HIC 65-108</a:t>
            </a:r>
            <a:endParaRPr lang="en-US" sz="1200" dirty="0"/>
          </a:p>
        </p:txBody>
      </p:sp>
      <p:sp>
        <p:nvSpPr>
          <p:cNvPr id="51" name="TextBox 50"/>
          <p:cNvSpPr txBox="1"/>
          <p:nvPr/>
        </p:nvSpPr>
        <p:spPr>
          <a:xfrm rot="19196949">
            <a:off x="5159251" y="2206071"/>
            <a:ext cx="1339085" cy="276999"/>
          </a:xfrm>
          <a:prstGeom prst="rect">
            <a:avLst/>
          </a:prstGeom>
          <a:noFill/>
        </p:spPr>
        <p:txBody>
          <a:bodyPr wrap="square" rtlCol="0">
            <a:spAutoFit/>
          </a:bodyPr>
          <a:lstStyle/>
          <a:p>
            <a:r>
              <a:rPr lang="en-US" sz="1200" dirty="0" smtClean="0"/>
              <a:t>- GNL</a:t>
            </a:r>
            <a:endParaRPr lang="en-US" sz="1200" dirty="0"/>
          </a:p>
        </p:txBody>
      </p:sp>
      <p:sp>
        <p:nvSpPr>
          <p:cNvPr id="52" name="TextBox 51"/>
          <p:cNvSpPr txBox="1"/>
          <p:nvPr/>
        </p:nvSpPr>
        <p:spPr>
          <a:xfrm rot="19196949">
            <a:off x="5440951" y="2336021"/>
            <a:ext cx="930729" cy="276999"/>
          </a:xfrm>
          <a:prstGeom prst="rect">
            <a:avLst/>
          </a:prstGeom>
          <a:noFill/>
        </p:spPr>
        <p:txBody>
          <a:bodyPr wrap="square" rtlCol="0">
            <a:spAutoFit/>
          </a:bodyPr>
          <a:lstStyle/>
          <a:p>
            <a:r>
              <a:rPr lang="en-US" sz="1200" dirty="0" smtClean="0"/>
              <a:t>- IEX</a:t>
            </a:r>
            <a:endParaRPr lang="en-US" sz="1200" dirty="0"/>
          </a:p>
        </p:txBody>
      </p:sp>
      <p:sp>
        <p:nvSpPr>
          <p:cNvPr id="53" name="TextBox 52"/>
          <p:cNvSpPr txBox="1"/>
          <p:nvPr/>
        </p:nvSpPr>
        <p:spPr>
          <a:xfrm rot="19196949">
            <a:off x="5628165" y="2342922"/>
            <a:ext cx="930729" cy="276999"/>
          </a:xfrm>
          <a:prstGeom prst="rect">
            <a:avLst/>
          </a:prstGeom>
          <a:noFill/>
        </p:spPr>
        <p:txBody>
          <a:bodyPr wrap="square" rtlCol="0">
            <a:spAutoFit/>
          </a:bodyPr>
          <a:lstStyle/>
          <a:p>
            <a:r>
              <a:rPr lang="en-US" sz="1200" dirty="0" smtClean="0"/>
              <a:t>- HIC</a:t>
            </a:r>
            <a:endParaRPr lang="en-US" sz="1200" dirty="0"/>
          </a:p>
        </p:txBody>
      </p:sp>
      <p:sp>
        <p:nvSpPr>
          <p:cNvPr id="54" name="TextBox 53"/>
          <p:cNvSpPr txBox="1"/>
          <p:nvPr/>
        </p:nvSpPr>
        <p:spPr>
          <a:xfrm rot="19196949">
            <a:off x="6216192" y="2353116"/>
            <a:ext cx="930729" cy="276999"/>
          </a:xfrm>
          <a:prstGeom prst="rect">
            <a:avLst/>
          </a:prstGeom>
          <a:noFill/>
        </p:spPr>
        <p:txBody>
          <a:bodyPr wrap="square" rtlCol="0">
            <a:spAutoFit/>
          </a:bodyPr>
          <a:lstStyle/>
          <a:p>
            <a:r>
              <a:rPr lang="en-US" sz="1200" dirty="0" smtClean="0"/>
              <a:t>- IEX elution</a:t>
            </a:r>
            <a:endParaRPr lang="en-US" sz="1200" dirty="0"/>
          </a:p>
        </p:txBody>
      </p:sp>
      <p:sp>
        <p:nvSpPr>
          <p:cNvPr id="55" name="TextBox 54"/>
          <p:cNvSpPr txBox="1"/>
          <p:nvPr/>
        </p:nvSpPr>
        <p:spPr>
          <a:xfrm rot="19196949">
            <a:off x="5907619" y="2143249"/>
            <a:ext cx="1588512" cy="276999"/>
          </a:xfrm>
          <a:prstGeom prst="rect">
            <a:avLst/>
          </a:prstGeom>
          <a:noFill/>
        </p:spPr>
        <p:txBody>
          <a:bodyPr wrap="square" rtlCol="0">
            <a:spAutoFit/>
          </a:bodyPr>
          <a:lstStyle/>
          <a:p>
            <a:r>
              <a:rPr lang="en-US" sz="1200" dirty="0" smtClean="0"/>
              <a:t>- HIC 76-106</a:t>
            </a:r>
            <a:endParaRPr lang="en-US" sz="1200" dirty="0"/>
          </a:p>
        </p:txBody>
      </p:sp>
      <p:sp>
        <p:nvSpPr>
          <p:cNvPr id="56" name="TextBox 55"/>
          <p:cNvSpPr txBox="1"/>
          <p:nvPr/>
        </p:nvSpPr>
        <p:spPr>
          <a:xfrm rot="19196949">
            <a:off x="5728056" y="2142230"/>
            <a:ext cx="1588512" cy="276999"/>
          </a:xfrm>
          <a:prstGeom prst="rect">
            <a:avLst/>
          </a:prstGeom>
          <a:noFill/>
        </p:spPr>
        <p:txBody>
          <a:bodyPr wrap="square" rtlCol="0">
            <a:spAutoFit/>
          </a:bodyPr>
          <a:lstStyle/>
          <a:p>
            <a:r>
              <a:rPr lang="en-US" sz="1200" dirty="0" smtClean="0"/>
              <a:t>- HIC 62-75</a:t>
            </a:r>
            <a:endParaRPr lang="en-US" sz="1200" dirty="0"/>
          </a:p>
        </p:txBody>
      </p:sp>
      <p:cxnSp>
        <p:nvCxnSpPr>
          <p:cNvPr id="13" name="Straight Arrow Connector 12"/>
          <p:cNvCxnSpPr/>
          <p:nvPr/>
        </p:nvCxnSpPr>
        <p:spPr>
          <a:xfrm flipH="1" flipV="1">
            <a:off x="8645382" y="3335909"/>
            <a:ext cx="321834" cy="4206"/>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flipV="1">
            <a:off x="8658960" y="3689480"/>
            <a:ext cx="308256" cy="1714"/>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8645382" y="5098308"/>
            <a:ext cx="321834"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918449" y="3192700"/>
            <a:ext cx="615696" cy="276999"/>
          </a:xfrm>
          <a:prstGeom prst="rect">
            <a:avLst/>
          </a:prstGeom>
          <a:noFill/>
        </p:spPr>
        <p:txBody>
          <a:bodyPr wrap="square" rtlCol="0">
            <a:spAutoFit/>
          </a:bodyPr>
          <a:lstStyle/>
          <a:p>
            <a:r>
              <a:rPr lang="en-US" sz="1200" b="1" dirty="0" smtClean="0"/>
              <a:t>gp140</a:t>
            </a:r>
            <a:endParaRPr lang="en-US" sz="1200" b="1" dirty="0"/>
          </a:p>
        </p:txBody>
      </p:sp>
      <p:sp>
        <p:nvSpPr>
          <p:cNvPr id="72" name="TextBox 71"/>
          <p:cNvSpPr txBox="1"/>
          <p:nvPr/>
        </p:nvSpPr>
        <p:spPr>
          <a:xfrm>
            <a:off x="8918449" y="3526917"/>
            <a:ext cx="615696" cy="276999"/>
          </a:xfrm>
          <a:prstGeom prst="rect">
            <a:avLst/>
          </a:prstGeom>
          <a:noFill/>
        </p:spPr>
        <p:txBody>
          <a:bodyPr wrap="square" rtlCol="0">
            <a:spAutoFit/>
          </a:bodyPr>
          <a:lstStyle/>
          <a:p>
            <a:r>
              <a:rPr lang="en-US" sz="1200" b="1" dirty="0" smtClean="0"/>
              <a:t>gp120</a:t>
            </a:r>
            <a:endParaRPr lang="en-US" sz="1200" b="1" dirty="0"/>
          </a:p>
        </p:txBody>
      </p:sp>
      <p:sp>
        <p:nvSpPr>
          <p:cNvPr id="73" name="TextBox 72"/>
          <p:cNvSpPr txBox="1"/>
          <p:nvPr/>
        </p:nvSpPr>
        <p:spPr>
          <a:xfrm>
            <a:off x="8918449" y="4935424"/>
            <a:ext cx="615696" cy="276999"/>
          </a:xfrm>
          <a:prstGeom prst="rect">
            <a:avLst/>
          </a:prstGeom>
          <a:noFill/>
        </p:spPr>
        <p:txBody>
          <a:bodyPr wrap="square" rtlCol="0">
            <a:spAutoFit/>
          </a:bodyPr>
          <a:lstStyle/>
          <a:p>
            <a:r>
              <a:rPr lang="en-US" sz="1200" b="1" dirty="0" smtClean="0"/>
              <a:t>gp41</a:t>
            </a:r>
            <a:endParaRPr lang="en-US" sz="1200" b="1" dirty="0"/>
          </a:p>
        </p:txBody>
      </p:sp>
    </p:spTree>
    <p:extLst>
      <p:ext uri="{BB962C8B-B14F-4D97-AF65-F5344CB8AC3E}">
        <p14:creationId xmlns:p14="http://schemas.microsoft.com/office/powerpoint/2010/main" val="2147107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058349" y="728931"/>
            <a:ext cx="10075302" cy="5856377"/>
            <a:chOff x="878199" y="242634"/>
            <a:chExt cx="11189720" cy="6504144"/>
          </a:xfrm>
        </p:grpSpPr>
        <p:pic>
          <p:nvPicPr>
            <p:cNvPr id="4" name="Picture 3"/>
            <p:cNvPicPr>
              <a:picLocks noChangeAspect="1"/>
            </p:cNvPicPr>
            <p:nvPr/>
          </p:nvPicPr>
          <p:blipFill rotWithShape="1">
            <a:blip r:embed="rId3"/>
            <a:srcRect l="1464" t="11693" r="9337" b="1138"/>
            <a:stretch/>
          </p:blipFill>
          <p:spPr>
            <a:xfrm rot="173818" flipH="1">
              <a:off x="1842986" y="1894768"/>
              <a:ext cx="5120978" cy="4491292"/>
            </a:xfrm>
            <a:prstGeom prst="rect">
              <a:avLst/>
            </a:prstGeom>
          </p:spPr>
        </p:pic>
        <p:pic>
          <p:nvPicPr>
            <p:cNvPr id="6" name="Picture 5"/>
            <p:cNvPicPr>
              <a:picLocks noChangeAspect="1"/>
            </p:cNvPicPr>
            <p:nvPr/>
          </p:nvPicPr>
          <p:blipFill rotWithShape="1">
            <a:blip r:embed="rId4"/>
            <a:srcRect l="2155" t="8918" r="6135" b="3643"/>
            <a:stretch/>
          </p:blipFill>
          <p:spPr>
            <a:xfrm flipH="1">
              <a:off x="7074188" y="1737360"/>
              <a:ext cx="4803200" cy="4501470"/>
            </a:xfrm>
            <a:prstGeom prst="rect">
              <a:avLst/>
            </a:prstGeom>
          </p:spPr>
        </p:pic>
        <p:sp>
          <p:nvSpPr>
            <p:cNvPr id="7" name="TextBox 6"/>
            <p:cNvSpPr txBox="1"/>
            <p:nvPr/>
          </p:nvSpPr>
          <p:spPr>
            <a:xfrm rot="17674222">
              <a:off x="1786393" y="1152709"/>
              <a:ext cx="1376249" cy="341820"/>
            </a:xfrm>
            <a:prstGeom prst="rect">
              <a:avLst/>
            </a:prstGeom>
            <a:noFill/>
          </p:spPr>
          <p:txBody>
            <a:bodyPr wrap="square" rtlCol="0">
              <a:spAutoFit/>
            </a:bodyPr>
            <a:lstStyle/>
            <a:p>
              <a:r>
                <a:rPr lang="en-US" sz="1400" b="1" dirty="0" smtClean="0"/>
                <a:t>- </a:t>
              </a:r>
              <a:r>
                <a:rPr lang="en-US" sz="1400" b="1" dirty="0" err="1" smtClean="0"/>
                <a:t>NativeMark</a:t>
              </a:r>
              <a:endParaRPr lang="en-US" sz="1400" b="1" dirty="0"/>
            </a:p>
          </p:txBody>
        </p:sp>
        <p:sp>
          <p:nvSpPr>
            <p:cNvPr id="8" name="TextBox 7"/>
            <p:cNvSpPr txBox="1"/>
            <p:nvPr/>
          </p:nvSpPr>
          <p:spPr>
            <a:xfrm rot="17674222">
              <a:off x="3442058" y="1295432"/>
              <a:ext cx="930729" cy="307777"/>
            </a:xfrm>
            <a:prstGeom prst="rect">
              <a:avLst/>
            </a:prstGeom>
            <a:noFill/>
          </p:spPr>
          <p:txBody>
            <a:bodyPr wrap="square" rtlCol="0">
              <a:spAutoFit/>
            </a:bodyPr>
            <a:lstStyle/>
            <a:p>
              <a:r>
                <a:rPr lang="en-US" sz="1400" b="1" dirty="0" smtClean="0"/>
                <a:t>- IEX</a:t>
              </a:r>
              <a:endParaRPr lang="en-US" sz="1400" b="1" dirty="0"/>
            </a:p>
          </p:txBody>
        </p:sp>
        <p:sp>
          <p:nvSpPr>
            <p:cNvPr id="9" name="TextBox 8"/>
            <p:cNvSpPr txBox="1"/>
            <p:nvPr/>
          </p:nvSpPr>
          <p:spPr>
            <a:xfrm rot="17674222">
              <a:off x="4321431" y="1413339"/>
              <a:ext cx="930729" cy="307777"/>
            </a:xfrm>
            <a:prstGeom prst="rect">
              <a:avLst/>
            </a:prstGeom>
            <a:noFill/>
          </p:spPr>
          <p:txBody>
            <a:bodyPr wrap="square" rtlCol="0">
              <a:spAutoFit/>
            </a:bodyPr>
            <a:lstStyle/>
            <a:p>
              <a:r>
                <a:rPr lang="en-US" sz="1400" b="1" dirty="0" smtClean="0"/>
                <a:t>- HIC</a:t>
              </a:r>
              <a:endParaRPr lang="en-US" sz="1400" b="1" dirty="0"/>
            </a:p>
          </p:txBody>
        </p:sp>
        <p:sp>
          <p:nvSpPr>
            <p:cNvPr id="10" name="TextBox 9"/>
            <p:cNvSpPr txBox="1"/>
            <p:nvPr/>
          </p:nvSpPr>
          <p:spPr>
            <a:xfrm rot="17641295">
              <a:off x="6032044" y="1030559"/>
              <a:ext cx="1592816" cy="341820"/>
            </a:xfrm>
            <a:prstGeom prst="rect">
              <a:avLst/>
            </a:prstGeom>
            <a:noFill/>
          </p:spPr>
          <p:txBody>
            <a:bodyPr wrap="square" rtlCol="0">
              <a:spAutoFit/>
            </a:bodyPr>
            <a:lstStyle/>
            <a:p>
              <a:r>
                <a:rPr lang="en-US" sz="1400" b="1" dirty="0" smtClean="0"/>
                <a:t>- IEX elution</a:t>
              </a:r>
              <a:endParaRPr lang="en-US" sz="1400" b="1" dirty="0"/>
            </a:p>
          </p:txBody>
        </p:sp>
        <p:sp>
          <p:nvSpPr>
            <p:cNvPr id="11" name="TextBox 10"/>
            <p:cNvSpPr txBox="1"/>
            <p:nvPr/>
          </p:nvSpPr>
          <p:spPr>
            <a:xfrm rot="17674222">
              <a:off x="4957071" y="1138323"/>
              <a:ext cx="1588512" cy="307777"/>
            </a:xfrm>
            <a:prstGeom prst="rect">
              <a:avLst/>
            </a:prstGeom>
            <a:noFill/>
          </p:spPr>
          <p:txBody>
            <a:bodyPr wrap="square" rtlCol="0">
              <a:spAutoFit/>
            </a:bodyPr>
            <a:lstStyle/>
            <a:p>
              <a:r>
                <a:rPr lang="en-US" sz="1400" b="1" dirty="0" smtClean="0"/>
                <a:t>- HIC 65-108</a:t>
              </a:r>
              <a:endParaRPr lang="en-US" sz="1400" b="1" dirty="0"/>
            </a:p>
          </p:txBody>
        </p:sp>
        <p:sp>
          <p:nvSpPr>
            <p:cNvPr id="12" name="TextBox 11"/>
            <p:cNvSpPr txBox="1"/>
            <p:nvPr/>
          </p:nvSpPr>
          <p:spPr>
            <a:xfrm rot="17674222">
              <a:off x="2523649" y="1295432"/>
              <a:ext cx="930729" cy="307777"/>
            </a:xfrm>
            <a:prstGeom prst="rect">
              <a:avLst/>
            </a:prstGeom>
            <a:noFill/>
          </p:spPr>
          <p:txBody>
            <a:bodyPr wrap="square" rtlCol="0">
              <a:spAutoFit/>
            </a:bodyPr>
            <a:lstStyle/>
            <a:p>
              <a:r>
                <a:rPr lang="en-US" sz="1400" b="1" dirty="0" smtClean="0"/>
                <a:t>- GNL</a:t>
              </a:r>
              <a:endParaRPr lang="en-US" sz="1400" b="1" dirty="0"/>
            </a:p>
          </p:txBody>
        </p:sp>
        <p:sp>
          <p:nvSpPr>
            <p:cNvPr id="14" name="TextBox 13"/>
            <p:cNvSpPr txBox="1"/>
            <p:nvPr/>
          </p:nvSpPr>
          <p:spPr>
            <a:xfrm rot="17664710">
              <a:off x="8321735" y="1246985"/>
              <a:ext cx="930729" cy="307777"/>
            </a:xfrm>
            <a:prstGeom prst="rect">
              <a:avLst/>
            </a:prstGeom>
            <a:noFill/>
          </p:spPr>
          <p:txBody>
            <a:bodyPr wrap="square" rtlCol="0">
              <a:spAutoFit/>
            </a:bodyPr>
            <a:lstStyle/>
            <a:p>
              <a:r>
                <a:rPr lang="en-US" sz="1400" b="1" dirty="0" smtClean="0"/>
                <a:t>- IEX</a:t>
              </a:r>
              <a:endParaRPr lang="en-US" sz="1400" b="1" dirty="0"/>
            </a:p>
          </p:txBody>
        </p:sp>
        <p:sp>
          <p:nvSpPr>
            <p:cNvPr id="15" name="TextBox 14"/>
            <p:cNvSpPr txBox="1"/>
            <p:nvPr/>
          </p:nvSpPr>
          <p:spPr>
            <a:xfrm rot="17664710">
              <a:off x="9317059" y="1119205"/>
              <a:ext cx="930729" cy="307777"/>
            </a:xfrm>
            <a:prstGeom prst="rect">
              <a:avLst/>
            </a:prstGeom>
            <a:noFill/>
          </p:spPr>
          <p:txBody>
            <a:bodyPr wrap="square" rtlCol="0">
              <a:spAutoFit/>
            </a:bodyPr>
            <a:lstStyle/>
            <a:p>
              <a:r>
                <a:rPr lang="en-US" sz="1400" b="1" dirty="0" smtClean="0"/>
                <a:t>- HIC</a:t>
              </a:r>
              <a:endParaRPr lang="en-US" sz="1400" b="1" dirty="0"/>
            </a:p>
          </p:txBody>
        </p:sp>
        <p:sp>
          <p:nvSpPr>
            <p:cNvPr id="16" name="TextBox 15"/>
            <p:cNvSpPr txBox="1"/>
            <p:nvPr/>
          </p:nvSpPr>
          <p:spPr>
            <a:xfrm rot="17664710">
              <a:off x="11125401" y="846158"/>
              <a:ext cx="1543215" cy="341820"/>
            </a:xfrm>
            <a:prstGeom prst="rect">
              <a:avLst/>
            </a:prstGeom>
            <a:noFill/>
          </p:spPr>
          <p:txBody>
            <a:bodyPr wrap="square" rtlCol="0">
              <a:spAutoFit/>
            </a:bodyPr>
            <a:lstStyle/>
            <a:p>
              <a:r>
                <a:rPr lang="en-US" sz="1400" b="1" dirty="0" smtClean="0"/>
                <a:t>- IEX elution</a:t>
              </a:r>
              <a:endParaRPr lang="en-US" sz="1400" b="1" dirty="0"/>
            </a:p>
          </p:txBody>
        </p:sp>
        <p:sp>
          <p:nvSpPr>
            <p:cNvPr id="18" name="TextBox 17"/>
            <p:cNvSpPr txBox="1"/>
            <p:nvPr/>
          </p:nvSpPr>
          <p:spPr>
            <a:xfrm rot="17664710">
              <a:off x="7460186" y="1194957"/>
              <a:ext cx="930729" cy="307777"/>
            </a:xfrm>
            <a:prstGeom prst="rect">
              <a:avLst/>
            </a:prstGeom>
            <a:noFill/>
          </p:spPr>
          <p:txBody>
            <a:bodyPr wrap="square" rtlCol="0">
              <a:spAutoFit/>
            </a:bodyPr>
            <a:lstStyle/>
            <a:p>
              <a:r>
                <a:rPr lang="en-US" sz="1400" b="1" dirty="0" smtClean="0"/>
                <a:t>- GNL</a:t>
              </a:r>
              <a:endParaRPr lang="en-US" sz="1400" b="1" dirty="0"/>
            </a:p>
          </p:txBody>
        </p:sp>
        <p:sp>
          <p:nvSpPr>
            <p:cNvPr id="19" name="TextBox 18"/>
            <p:cNvSpPr txBox="1"/>
            <p:nvPr/>
          </p:nvSpPr>
          <p:spPr>
            <a:xfrm rot="17664710">
              <a:off x="10446152" y="883001"/>
              <a:ext cx="1588512" cy="307777"/>
            </a:xfrm>
            <a:prstGeom prst="rect">
              <a:avLst/>
            </a:prstGeom>
            <a:noFill/>
          </p:spPr>
          <p:txBody>
            <a:bodyPr wrap="square" rtlCol="0">
              <a:spAutoFit/>
            </a:bodyPr>
            <a:lstStyle/>
            <a:p>
              <a:r>
                <a:rPr lang="en-US" sz="1400" b="1" dirty="0" smtClean="0"/>
                <a:t>- HIC 62-75</a:t>
              </a:r>
              <a:endParaRPr lang="en-US" sz="1400" b="1" dirty="0"/>
            </a:p>
          </p:txBody>
        </p:sp>
        <p:sp>
          <p:nvSpPr>
            <p:cNvPr id="20" name="TextBox 19"/>
            <p:cNvSpPr txBox="1"/>
            <p:nvPr/>
          </p:nvSpPr>
          <p:spPr>
            <a:xfrm rot="17664710">
              <a:off x="9867169" y="993834"/>
              <a:ext cx="1588512" cy="307777"/>
            </a:xfrm>
            <a:prstGeom prst="rect">
              <a:avLst/>
            </a:prstGeom>
            <a:noFill/>
          </p:spPr>
          <p:txBody>
            <a:bodyPr wrap="square" rtlCol="0">
              <a:spAutoFit/>
            </a:bodyPr>
            <a:lstStyle/>
            <a:p>
              <a:r>
                <a:rPr lang="en-US" sz="1400" b="1" dirty="0" smtClean="0"/>
                <a:t>- HIC 76-106</a:t>
              </a:r>
              <a:endParaRPr lang="en-US" sz="1400" b="1" dirty="0"/>
            </a:p>
          </p:txBody>
        </p:sp>
        <p:pic>
          <p:nvPicPr>
            <p:cNvPr id="21" name="Picture 20"/>
            <p:cNvPicPr>
              <a:picLocks noChangeAspect="1"/>
            </p:cNvPicPr>
            <p:nvPr/>
          </p:nvPicPr>
          <p:blipFill>
            <a:blip r:embed="rId5"/>
            <a:stretch>
              <a:fillRect/>
            </a:stretch>
          </p:blipFill>
          <p:spPr>
            <a:xfrm>
              <a:off x="878199" y="2316480"/>
              <a:ext cx="913938" cy="4430298"/>
            </a:xfrm>
            <a:prstGeom prst="rect">
              <a:avLst/>
            </a:prstGeom>
          </p:spPr>
        </p:pic>
        <p:sp>
          <p:nvSpPr>
            <p:cNvPr id="22" name="TextBox 21"/>
            <p:cNvSpPr txBox="1"/>
            <p:nvPr/>
          </p:nvSpPr>
          <p:spPr>
            <a:xfrm rot="17664710">
              <a:off x="6850497" y="990647"/>
              <a:ext cx="1405569" cy="341820"/>
            </a:xfrm>
            <a:prstGeom prst="rect">
              <a:avLst/>
            </a:prstGeom>
            <a:noFill/>
          </p:spPr>
          <p:txBody>
            <a:bodyPr wrap="square" rtlCol="0">
              <a:spAutoFit/>
            </a:bodyPr>
            <a:lstStyle/>
            <a:p>
              <a:r>
                <a:rPr lang="en-US" sz="1400" b="1" dirty="0" smtClean="0"/>
                <a:t>- </a:t>
              </a:r>
              <a:r>
                <a:rPr lang="en-US" sz="1400" b="1" dirty="0" err="1" smtClean="0"/>
                <a:t>NativeMark</a:t>
              </a:r>
              <a:endParaRPr lang="en-US" sz="1400" b="1" dirty="0"/>
            </a:p>
          </p:txBody>
        </p:sp>
      </p:gr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9680" y="7369521"/>
            <a:ext cx="4762500" cy="317500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84616" y="6894814"/>
            <a:ext cx="4762500" cy="3175000"/>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41485" y="6988458"/>
            <a:ext cx="4762500" cy="3175000"/>
          </a:xfrm>
          <a:prstGeom prst="rect">
            <a:avLst/>
          </a:prstGeom>
        </p:spPr>
      </p:pic>
      <p:sp>
        <p:nvSpPr>
          <p:cNvPr id="2" name="Slide Number Placeholder 1"/>
          <p:cNvSpPr>
            <a:spLocks noGrp="1"/>
          </p:cNvSpPr>
          <p:nvPr>
            <p:ph type="sldNum" sz="quarter" idx="12"/>
          </p:nvPr>
        </p:nvSpPr>
        <p:spPr>
          <a:xfrm>
            <a:off x="8917376" y="6327519"/>
            <a:ext cx="2743200" cy="365125"/>
          </a:xfrm>
        </p:spPr>
        <p:txBody>
          <a:bodyPr/>
          <a:lstStyle/>
          <a:p>
            <a:fld id="{462A7538-0947-409F-BCD2-C8C59BE7E0ED}" type="slidenum">
              <a:rPr lang="en-US" smtClean="0"/>
              <a:t>16</a:t>
            </a:fld>
            <a:endParaRPr lang="en-US" dirty="0"/>
          </a:p>
        </p:txBody>
      </p:sp>
      <p:sp>
        <p:nvSpPr>
          <p:cNvPr id="29" name="TextBox 28"/>
          <p:cNvSpPr txBox="1"/>
          <p:nvPr/>
        </p:nvSpPr>
        <p:spPr>
          <a:xfrm>
            <a:off x="2098098" y="5530596"/>
            <a:ext cx="3741597" cy="369332"/>
          </a:xfrm>
          <a:prstGeom prst="rect">
            <a:avLst/>
          </a:prstGeom>
          <a:noFill/>
          <a:effectLst>
            <a:glow rad="101600">
              <a:schemeClr val="accent3">
                <a:satMod val="175000"/>
                <a:alpha val="40000"/>
              </a:schemeClr>
            </a:glow>
          </a:effectLst>
        </p:spPr>
        <p:txBody>
          <a:bodyPr wrap="square" rtlCol="0">
            <a:spAutoFit/>
          </a:bodyPr>
          <a:lstStyle/>
          <a:p>
            <a:r>
              <a:rPr lang="en-US" b="1" dirty="0" smtClean="0"/>
              <a:t>KNH1144 SOSIP w/out N160 </a:t>
            </a:r>
            <a:r>
              <a:rPr lang="en-US" b="1" dirty="0" err="1" smtClean="0"/>
              <a:t>Glyc</a:t>
            </a:r>
            <a:endParaRPr lang="en-US" b="1" dirty="0"/>
          </a:p>
        </p:txBody>
      </p:sp>
      <p:sp>
        <p:nvSpPr>
          <p:cNvPr id="30" name="TextBox 29"/>
          <p:cNvSpPr txBox="1"/>
          <p:nvPr/>
        </p:nvSpPr>
        <p:spPr>
          <a:xfrm>
            <a:off x="6666981" y="5530596"/>
            <a:ext cx="5904944" cy="369332"/>
          </a:xfrm>
          <a:prstGeom prst="rect">
            <a:avLst/>
          </a:prstGeom>
          <a:noFill/>
          <a:effectLst>
            <a:glow rad="101600">
              <a:schemeClr val="accent3">
                <a:satMod val="175000"/>
                <a:alpha val="40000"/>
              </a:schemeClr>
            </a:glow>
          </a:effectLst>
        </p:spPr>
        <p:txBody>
          <a:bodyPr wrap="square" rtlCol="0">
            <a:spAutoFit/>
          </a:bodyPr>
          <a:lstStyle/>
          <a:p>
            <a:r>
              <a:rPr lang="en-US" b="1" dirty="0" smtClean="0"/>
              <a:t>KNH1144 SOSIP w/ </a:t>
            </a:r>
            <a:r>
              <a:rPr lang="en-US" b="1" dirty="0" err="1" smtClean="0"/>
              <a:t>Glyc</a:t>
            </a:r>
            <a:endParaRPr lang="en-US" b="1" dirty="0"/>
          </a:p>
        </p:txBody>
      </p:sp>
      <p:sp>
        <p:nvSpPr>
          <p:cNvPr id="31" name="Title 1"/>
          <p:cNvSpPr>
            <a:spLocks noGrp="1"/>
          </p:cNvSpPr>
          <p:nvPr>
            <p:ph type="title"/>
          </p:nvPr>
        </p:nvSpPr>
        <p:spPr>
          <a:xfrm>
            <a:off x="267576" y="0"/>
            <a:ext cx="11403055" cy="1325563"/>
          </a:xfrm>
        </p:spPr>
        <p:txBody>
          <a:bodyPr/>
          <a:lstStyle/>
          <a:p>
            <a:r>
              <a:rPr lang="en-US" dirty="0" smtClean="0"/>
              <a:t>Four step purification produces 95% pure trimer</a:t>
            </a:r>
            <a:endParaRPr lang="en-US" dirty="0"/>
          </a:p>
        </p:txBody>
      </p:sp>
    </p:spTree>
    <p:extLst>
      <p:ext uri="{BB962C8B-B14F-4D97-AF65-F5344CB8AC3E}">
        <p14:creationId xmlns:p14="http://schemas.microsoft.com/office/powerpoint/2010/main" val="10006733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11611" y="55637"/>
            <a:ext cx="3613638" cy="2409092"/>
          </a:xfrm>
          <a:prstGeom prst="rect">
            <a:avLst/>
          </a:prstGeom>
        </p:spPr>
      </p:pic>
      <p:grpSp>
        <p:nvGrpSpPr>
          <p:cNvPr id="23" name="Group 22"/>
          <p:cNvGrpSpPr/>
          <p:nvPr/>
        </p:nvGrpSpPr>
        <p:grpSpPr>
          <a:xfrm>
            <a:off x="3907588" y="2464109"/>
            <a:ext cx="7282851" cy="4270543"/>
            <a:chOff x="878199" y="17612"/>
            <a:chExt cx="10999189" cy="6729166"/>
          </a:xfrm>
        </p:grpSpPr>
        <p:pic>
          <p:nvPicPr>
            <p:cNvPr id="4" name="Picture 3"/>
            <p:cNvPicPr>
              <a:picLocks noChangeAspect="1"/>
            </p:cNvPicPr>
            <p:nvPr/>
          </p:nvPicPr>
          <p:blipFill rotWithShape="1">
            <a:blip r:embed="rId3"/>
            <a:srcRect l="1464" t="11693" r="9337" b="1138"/>
            <a:stretch/>
          </p:blipFill>
          <p:spPr>
            <a:xfrm rot="173818" flipH="1">
              <a:off x="1842986" y="1894768"/>
              <a:ext cx="5120978" cy="4491292"/>
            </a:xfrm>
            <a:prstGeom prst="rect">
              <a:avLst/>
            </a:prstGeom>
          </p:spPr>
        </p:pic>
        <p:pic>
          <p:nvPicPr>
            <p:cNvPr id="6" name="Picture 5"/>
            <p:cNvPicPr>
              <a:picLocks noChangeAspect="1"/>
            </p:cNvPicPr>
            <p:nvPr/>
          </p:nvPicPr>
          <p:blipFill rotWithShape="1">
            <a:blip r:embed="rId4"/>
            <a:srcRect l="2155" t="8918" r="6135" b="3643"/>
            <a:stretch/>
          </p:blipFill>
          <p:spPr>
            <a:xfrm flipH="1">
              <a:off x="7074188" y="1737360"/>
              <a:ext cx="4803200" cy="4501470"/>
            </a:xfrm>
            <a:prstGeom prst="rect">
              <a:avLst/>
            </a:prstGeom>
          </p:spPr>
        </p:pic>
        <p:sp>
          <p:nvSpPr>
            <p:cNvPr id="7" name="TextBox 6"/>
            <p:cNvSpPr txBox="1"/>
            <p:nvPr/>
          </p:nvSpPr>
          <p:spPr>
            <a:xfrm rot="16200000">
              <a:off x="1398622" y="911396"/>
              <a:ext cx="1715677" cy="399942"/>
            </a:xfrm>
            <a:prstGeom prst="rect">
              <a:avLst/>
            </a:prstGeom>
            <a:noFill/>
          </p:spPr>
          <p:txBody>
            <a:bodyPr wrap="square" rtlCol="0">
              <a:spAutoFit/>
            </a:bodyPr>
            <a:lstStyle/>
            <a:p>
              <a:r>
                <a:rPr lang="en-US" sz="1100" b="1" dirty="0" smtClean="0"/>
                <a:t>- </a:t>
              </a:r>
              <a:r>
                <a:rPr lang="en-US" sz="1100" b="1" dirty="0" err="1" smtClean="0"/>
                <a:t>NativeMark</a:t>
              </a:r>
              <a:endParaRPr lang="en-US" sz="1100" b="1" dirty="0"/>
            </a:p>
          </p:txBody>
        </p:sp>
        <p:sp>
          <p:nvSpPr>
            <p:cNvPr id="8" name="TextBox 7"/>
            <p:cNvSpPr txBox="1"/>
            <p:nvPr/>
          </p:nvSpPr>
          <p:spPr>
            <a:xfrm rot="16200000">
              <a:off x="3261556" y="1216171"/>
              <a:ext cx="930728" cy="399942"/>
            </a:xfrm>
            <a:prstGeom prst="rect">
              <a:avLst/>
            </a:prstGeom>
            <a:noFill/>
          </p:spPr>
          <p:txBody>
            <a:bodyPr wrap="square" rtlCol="0">
              <a:spAutoFit/>
            </a:bodyPr>
            <a:lstStyle/>
            <a:p>
              <a:r>
                <a:rPr lang="en-US" sz="1100" b="1" dirty="0" smtClean="0"/>
                <a:t>- IEX</a:t>
              </a:r>
              <a:endParaRPr lang="en-US" sz="1100" b="1" dirty="0"/>
            </a:p>
          </p:txBody>
        </p:sp>
        <p:sp>
          <p:nvSpPr>
            <p:cNvPr id="9" name="TextBox 8"/>
            <p:cNvSpPr txBox="1"/>
            <p:nvPr/>
          </p:nvSpPr>
          <p:spPr>
            <a:xfrm rot="16200000">
              <a:off x="4140928" y="1334078"/>
              <a:ext cx="930728" cy="399942"/>
            </a:xfrm>
            <a:prstGeom prst="rect">
              <a:avLst/>
            </a:prstGeom>
            <a:noFill/>
          </p:spPr>
          <p:txBody>
            <a:bodyPr wrap="square" rtlCol="0">
              <a:spAutoFit/>
            </a:bodyPr>
            <a:lstStyle/>
            <a:p>
              <a:r>
                <a:rPr lang="en-US" sz="1100" b="1" dirty="0" smtClean="0"/>
                <a:t>- HIC</a:t>
              </a:r>
              <a:endParaRPr lang="en-US" sz="1100" b="1" dirty="0"/>
            </a:p>
          </p:txBody>
        </p:sp>
        <p:sp>
          <p:nvSpPr>
            <p:cNvPr id="10" name="TextBox 9"/>
            <p:cNvSpPr txBox="1"/>
            <p:nvPr/>
          </p:nvSpPr>
          <p:spPr>
            <a:xfrm rot="16200000">
              <a:off x="5668284" y="859577"/>
              <a:ext cx="1819314" cy="399942"/>
            </a:xfrm>
            <a:prstGeom prst="rect">
              <a:avLst/>
            </a:prstGeom>
            <a:noFill/>
          </p:spPr>
          <p:txBody>
            <a:bodyPr wrap="square" rtlCol="0">
              <a:spAutoFit/>
            </a:bodyPr>
            <a:lstStyle/>
            <a:p>
              <a:r>
                <a:rPr lang="en-US" sz="1100" b="1" dirty="0" smtClean="0"/>
                <a:t>- IEX elution</a:t>
              </a:r>
              <a:endParaRPr lang="en-US" sz="1100" b="1" dirty="0"/>
            </a:p>
          </p:txBody>
        </p:sp>
        <p:sp>
          <p:nvSpPr>
            <p:cNvPr id="11" name="TextBox 10"/>
            <p:cNvSpPr txBox="1"/>
            <p:nvPr/>
          </p:nvSpPr>
          <p:spPr>
            <a:xfrm rot="16200000">
              <a:off x="4776567" y="1059062"/>
              <a:ext cx="1588512" cy="399942"/>
            </a:xfrm>
            <a:prstGeom prst="rect">
              <a:avLst/>
            </a:prstGeom>
            <a:noFill/>
          </p:spPr>
          <p:txBody>
            <a:bodyPr wrap="square" rtlCol="0">
              <a:spAutoFit/>
            </a:bodyPr>
            <a:lstStyle/>
            <a:p>
              <a:r>
                <a:rPr lang="en-US" sz="1100" b="1" dirty="0" smtClean="0"/>
                <a:t>- HIC 65-108</a:t>
              </a:r>
              <a:endParaRPr lang="en-US" sz="1100" b="1" dirty="0"/>
            </a:p>
          </p:txBody>
        </p:sp>
        <p:sp>
          <p:nvSpPr>
            <p:cNvPr id="12" name="TextBox 11"/>
            <p:cNvSpPr txBox="1"/>
            <p:nvPr/>
          </p:nvSpPr>
          <p:spPr>
            <a:xfrm rot="16200000">
              <a:off x="2343146" y="1216171"/>
              <a:ext cx="930728" cy="399942"/>
            </a:xfrm>
            <a:prstGeom prst="rect">
              <a:avLst/>
            </a:prstGeom>
            <a:noFill/>
          </p:spPr>
          <p:txBody>
            <a:bodyPr wrap="square" rtlCol="0">
              <a:spAutoFit/>
            </a:bodyPr>
            <a:lstStyle/>
            <a:p>
              <a:r>
                <a:rPr lang="en-US" sz="1100" b="1" dirty="0" smtClean="0"/>
                <a:t>- GNL</a:t>
              </a:r>
              <a:endParaRPr lang="en-US" sz="1100" b="1" dirty="0"/>
            </a:p>
          </p:txBody>
        </p:sp>
        <p:sp>
          <p:nvSpPr>
            <p:cNvPr id="14" name="TextBox 13"/>
            <p:cNvSpPr txBox="1"/>
            <p:nvPr/>
          </p:nvSpPr>
          <p:spPr>
            <a:xfrm rot="16200000">
              <a:off x="8185086" y="1091655"/>
              <a:ext cx="930728" cy="399942"/>
            </a:xfrm>
            <a:prstGeom prst="rect">
              <a:avLst/>
            </a:prstGeom>
            <a:noFill/>
          </p:spPr>
          <p:txBody>
            <a:bodyPr wrap="square" rtlCol="0">
              <a:spAutoFit/>
            </a:bodyPr>
            <a:lstStyle/>
            <a:p>
              <a:r>
                <a:rPr lang="en-US" sz="1100" b="1" dirty="0" smtClean="0"/>
                <a:t>- IEX</a:t>
              </a:r>
              <a:endParaRPr lang="en-US" sz="1100" b="1" dirty="0"/>
            </a:p>
          </p:txBody>
        </p:sp>
        <p:sp>
          <p:nvSpPr>
            <p:cNvPr id="15" name="TextBox 14"/>
            <p:cNvSpPr txBox="1"/>
            <p:nvPr/>
          </p:nvSpPr>
          <p:spPr>
            <a:xfrm rot="16200000">
              <a:off x="9180410" y="963876"/>
              <a:ext cx="930728" cy="399942"/>
            </a:xfrm>
            <a:prstGeom prst="rect">
              <a:avLst/>
            </a:prstGeom>
            <a:noFill/>
          </p:spPr>
          <p:txBody>
            <a:bodyPr wrap="square" rtlCol="0">
              <a:spAutoFit/>
            </a:bodyPr>
            <a:lstStyle/>
            <a:p>
              <a:r>
                <a:rPr lang="en-US" sz="1100" b="1" dirty="0" smtClean="0"/>
                <a:t>- HIC</a:t>
              </a:r>
              <a:endParaRPr lang="en-US" sz="1100" b="1" dirty="0"/>
            </a:p>
          </p:txBody>
        </p:sp>
        <p:sp>
          <p:nvSpPr>
            <p:cNvPr id="16" name="TextBox 15"/>
            <p:cNvSpPr txBox="1"/>
            <p:nvPr/>
          </p:nvSpPr>
          <p:spPr>
            <a:xfrm rot="16200000">
              <a:off x="10886022" y="565410"/>
              <a:ext cx="1495537" cy="399942"/>
            </a:xfrm>
            <a:prstGeom prst="rect">
              <a:avLst/>
            </a:prstGeom>
            <a:noFill/>
          </p:spPr>
          <p:txBody>
            <a:bodyPr wrap="square" rtlCol="0">
              <a:spAutoFit/>
            </a:bodyPr>
            <a:lstStyle/>
            <a:p>
              <a:r>
                <a:rPr lang="en-US" sz="1100" b="1" dirty="0" smtClean="0"/>
                <a:t>- IEX elution</a:t>
              </a:r>
              <a:endParaRPr lang="en-US" sz="1100" b="1" dirty="0"/>
            </a:p>
          </p:txBody>
        </p:sp>
        <p:sp>
          <p:nvSpPr>
            <p:cNvPr id="18" name="TextBox 17"/>
            <p:cNvSpPr txBox="1"/>
            <p:nvPr/>
          </p:nvSpPr>
          <p:spPr>
            <a:xfrm rot="16200000">
              <a:off x="7323536" y="1039628"/>
              <a:ext cx="930728" cy="399942"/>
            </a:xfrm>
            <a:prstGeom prst="rect">
              <a:avLst/>
            </a:prstGeom>
            <a:noFill/>
          </p:spPr>
          <p:txBody>
            <a:bodyPr wrap="square" rtlCol="0">
              <a:spAutoFit/>
            </a:bodyPr>
            <a:lstStyle/>
            <a:p>
              <a:r>
                <a:rPr lang="en-US" sz="1100" b="1" dirty="0" smtClean="0"/>
                <a:t>- GNL</a:t>
              </a:r>
              <a:endParaRPr lang="en-US" sz="1100" b="1" dirty="0"/>
            </a:p>
          </p:txBody>
        </p:sp>
        <p:sp>
          <p:nvSpPr>
            <p:cNvPr id="19" name="TextBox 18"/>
            <p:cNvSpPr txBox="1"/>
            <p:nvPr/>
          </p:nvSpPr>
          <p:spPr>
            <a:xfrm rot="16200000">
              <a:off x="10277106" y="835620"/>
              <a:ext cx="1588512" cy="399942"/>
            </a:xfrm>
            <a:prstGeom prst="rect">
              <a:avLst/>
            </a:prstGeom>
            <a:noFill/>
          </p:spPr>
          <p:txBody>
            <a:bodyPr wrap="square" rtlCol="0">
              <a:spAutoFit/>
            </a:bodyPr>
            <a:lstStyle/>
            <a:p>
              <a:r>
                <a:rPr lang="en-US" sz="1100" b="1" dirty="0" smtClean="0"/>
                <a:t>- HIC 68-75</a:t>
              </a:r>
              <a:endParaRPr lang="en-US" sz="1100" b="1" dirty="0"/>
            </a:p>
          </p:txBody>
        </p:sp>
        <p:sp>
          <p:nvSpPr>
            <p:cNvPr id="20" name="TextBox 19"/>
            <p:cNvSpPr txBox="1"/>
            <p:nvPr/>
          </p:nvSpPr>
          <p:spPr>
            <a:xfrm rot="16200000">
              <a:off x="9643814" y="768397"/>
              <a:ext cx="1588512" cy="399942"/>
            </a:xfrm>
            <a:prstGeom prst="rect">
              <a:avLst/>
            </a:prstGeom>
            <a:noFill/>
          </p:spPr>
          <p:txBody>
            <a:bodyPr wrap="square" rtlCol="0">
              <a:spAutoFit/>
            </a:bodyPr>
            <a:lstStyle/>
            <a:p>
              <a:r>
                <a:rPr lang="en-US" sz="1100" b="1" dirty="0" smtClean="0"/>
                <a:t>- HIC 76-106</a:t>
              </a:r>
              <a:endParaRPr lang="en-US" sz="1100" b="1" dirty="0"/>
            </a:p>
          </p:txBody>
        </p:sp>
        <p:pic>
          <p:nvPicPr>
            <p:cNvPr id="21" name="Picture 20"/>
            <p:cNvPicPr>
              <a:picLocks noChangeAspect="1"/>
            </p:cNvPicPr>
            <p:nvPr/>
          </p:nvPicPr>
          <p:blipFill>
            <a:blip r:embed="rId5"/>
            <a:stretch>
              <a:fillRect/>
            </a:stretch>
          </p:blipFill>
          <p:spPr>
            <a:xfrm>
              <a:off x="878199" y="2316480"/>
              <a:ext cx="913938" cy="4430298"/>
            </a:xfrm>
            <a:prstGeom prst="rect">
              <a:avLst/>
            </a:prstGeom>
          </p:spPr>
        </p:pic>
        <p:sp>
          <p:nvSpPr>
            <p:cNvPr id="22" name="TextBox 21"/>
            <p:cNvSpPr txBox="1"/>
            <p:nvPr/>
          </p:nvSpPr>
          <p:spPr>
            <a:xfrm rot="16200000">
              <a:off x="6553476" y="637572"/>
              <a:ext cx="1639853" cy="399942"/>
            </a:xfrm>
            <a:prstGeom prst="rect">
              <a:avLst/>
            </a:prstGeom>
            <a:noFill/>
          </p:spPr>
          <p:txBody>
            <a:bodyPr wrap="square" rtlCol="0">
              <a:spAutoFit/>
            </a:bodyPr>
            <a:lstStyle/>
            <a:p>
              <a:r>
                <a:rPr lang="en-US" sz="1100" b="1" dirty="0" smtClean="0"/>
                <a:t>- </a:t>
              </a:r>
              <a:r>
                <a:rPr lang="en-US" sz="1100" b="1" dirty="0" err="1" smtClean="0"/>
                <a:t>NativeMark</a:t>
              </a:r>
              <a:endParaRPr lang="en-US" sz="1100" b="1" dirty="0"/>
            </a:p>
          </p:txBody>
        </p:sp>
      </p:grpSp>
      <p:sp>
        <p:nvSpPr>
          <p:cNvPr id="24" name="TextBox 23"/>
          <p:cNvSpPr txBox="1"/>
          <p:nvPr/>
        </p:nvSpPr>
        <p:spPr>
          <a:xfrm>
            <a:off x="3712132" y="5628740"/>
            <a:ext cx="1617623" cy="523220"/>
          </a:xfrm>
          <a:prstGeom prst="rect">
            <a:avLst/>
          </a:prstGeom>
          <a:noFill/>
        </p:spPr>
        <p:txBody>
          <a:bodyPr wrap="square" rtlCol="0">
            <a:spAutoFit/>
          </a:bodyPr>
          <a:lstStyle/>
          <a:p>
            <a:r>
              <a:rPr lang="en-US" sz="1400" b="1" dirty="0" smtClean="0"/>
              <a:t>KNH1144</a:t>
            </a:r>
          </a:p>
          <a:p>
            <a:r>
              <a:rPr lang="en-US" sz="1400" b="1" dirty="0" smtClean="0"/>
              <a:t>w/out N160 </a:t>
            </a:r>
            <a:r>
              <a:rPr lang="en-US" sz="1400" b="1" dirty="0" err="1" smtClean="0"/>
              <a:t>Glyc</a:t>
            </a:r>
            <a:endParaRPr lang="en-US" sz="1400" b="1" dirty="0" smtClean="0"/>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714" y="10177"/>
            <a:ext cx="4162688" cy="2775125"/>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07515" y="88788"/>
            <a:ext cx="3613638" cy="2409092"/>
          </a:xfrm>
          <a:prstGeom prst="rect">
            <a:avLst/>
          </a:prstGeom>
        </p:spPr>
      </p:pic>
      <p:cxnSp>
        <p:nvCxnSpPr>
          <p:cNvPr id="43" name="Straight Arrow Connector 42"/>
          <p:cNvCxnSpPr/>
          <p:nvPr/>
        </p:nvCxnSpPr>
        <p:spPr>
          <a:xfrm flipH="1" flipV="1">
            <a:off x="6990511" y="2444410"/>
            <a:ext cx="3114512" cy="493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4157104" y="2594130"/>
            <a:ext cx="2756053" cy="347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flipV="1">
            <a:off x="9489331" y="2267110"/>
            <a:ext cx="1114818" cy="583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lstStyle/>
          <a:p>
            <a:fld id="{462A7538-0947-409F-BCD2-C8C59BE7E0ED}" type="slidenum">
              <a:rPr lang="en-US" smtClean="0"/>
              <a:t>17</a:t>
            </a:fld>
            <a:endParaRPr lang="en-US"/>
          </a:p>
        </p:txBody>
      </p:sp>
      <p:sp>
        <p:nvSpPr>
          <p:cNvPr id="29" name="TextBox 28"/>
          <p:cNvSpPr txBox="1"/>
          <p:nvPr/>
        </p:nvSpPr>
        <p:spPr>
          <a:xfrm>
            <a:off x="7131618" y="5508478"/>
            <a:ext cx="1617623" cy="523220"/>
          </a:xfrm>
          <a:prstGeom prst="rect">
            <a:avLst/>
          </a:prstGeom>
          <a:noFill/>
        </p:spPr>
        <p:txBody>
          <a:bodyPr wrap="square" rtlCol="0">
            <a:spAutoFit/>
          </a:bodyPr>
          <a:lstStyle/>
          <a:p>
            <a:r>
              <a:rPr lang="en-US" sz="1400" b="1" dirty="0" smtClean="0"/>
              <a:t>KNH1144</a:t>
            </a:r>
          </a:p>
          <a:p>
            <a:r>
              <a:rPr lang="en-US" sz="1400" b="1" dirty="0" smtClean="0"/>
              <a:t>w/ N160 </a:t>
            </a:r>
            <a:r>
              <a:rPr lang="en-US" sz="1400" b="1" dirty="0" err="1" smtClean="0"/>
              <a:t>Glyc</a:t>
            </a:r>
            <a:endParaRPr lang="en-US" sz="1400" b="1" dirty="0" smtClean="0"/>
          </a:p>
        </p:txBody>
      </p:sp>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9715" y="3272639"/>
            <a:ext cx="3482650" cy="2321767"/>
          </a:xfrm>
          <a:prstGeom prst="rect">
            <a:avLst/>
          </a:prstGeom>
        </p:spPr>
      </p:pic>
      <p:cxnSp>
        <p:nvCxnSpPr>
          <p:cNvPr id="33" name="Straight Arrow Connector 32"/>
          <p:cNvCxnSpPr/>
          <p:nvPr/>
        </p:nvCxnSpPr>
        <p:spPr>
          <a:xfrm flipH="1">
            <a:off x="2003463" y="3534956"/>
            <a:ext cx="4238303" cy="6523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449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Glycosylated KNH1144 SOSIP </a:t>
            </a:r>
            <a:r>
              <a:rPr lang="en-US" dirty="0" err="1" smtClean="0">
                <a:solidFill>
                  <a:schemeClr val="bg1">
                    <a:lumMod val="75000"/>
                  </a:schemeClr>
                </a:solidFill>
              </a:rPr>
              <a:t>Env</a:t>
            </a:r>
            <a:r>
              <a:rPr lang="en-US" dirty="0" smtClean="0">
                <a:solidFill>
                  <a:schemeClr val="bg1">
                    <a:lumMod val="75000"/>
                  </a:schemeClr>
                </a:solidFill>
              </a:rPr>
              <a:t> homology model</a:t>
            </a:r>
          </a:p>
          <a:p>
            <a:r>
              <a:rPr lang="en-US" dirty="0" smtClean="0">
                <a:solidFill>
                  <a:schemeClr val="bg1">
                    <a:lumMod val="75000"/>
                  </a:schemeClr>
                </a:solidFill>
              </a:rPr>
              <a:t>Expression and Purification</a:t>
            </a:r>
          </a:p>
          <a:p>
            <a:r>
              <a:rPr lang="en-US" dirty="0" smtClean="0">
                <a:solidFill>
                  <a:srgbClr val="C00000"/>
                </a:solidFill>
              </a:rPr>
              <a:t>Biophysical characterization:</a:t>
            </a:r>
          </a:p>
          <a:p>
            <a:pPr lvl="1"/>
            <a:r>
              <a:rPr lang="en-US" dirty="0">
                <a:solidFill>
                  <a:srgbClr val="C00000"/>
                </a:solidFill>
              </a:rPr>
              <a:t>Negative Stain Electron microscopy (EM)</a:t>
            </a:r>
          </a:p>
          <a:p>
            <a:pPr lvl="1"/>
            <a:r>
              <a:rPr lang="en-US" dirty="0" smtClean="0">
                <a:solidFill>
                  <a:srgbClr val="C00000"/>
                </a:solidFill>
              </a:rPr>
              <a:t>Dynamic Light Scattering (DLS)</a:t>
            </a:r>
          </a:p>
          <a:p>
            <a:pPr lvl="1"/>
            <a:r>
              <a:rPr lang="en-US" dirty="0" smtClean="0">
                <a:solidFill>
                  <a:srgbClr val="C00000"/>
                </a:solidFill>
              </a:rPr>
              <a:t>Thermal stability</a:t>
            </a:r>
          </a:p>
          <a:p>
            <a:pPr lvl="1"/>
            <a:r>
              <a:rPr lang="en-US" dirty="0" smtClean="0">
                <a:solidFill>
                  <a:srgbClr val="C00000"/>
                </a:solidFill>
              </a:rPr>
              <a:t>Small Angle X-ray Scattering (SAXS)</a:t>
            </a:r>
          </a:p>
          <a:p>
            <a:r>
              <a:rPr lang="en-US" dirty="0" smtClean="0"/>
              <a:t>Antigenicity characterization</a:t>
            </a:r>
          </a:p>
          <a:p>
            <a:pPr lvl="1"/>
            <a:r>
              <a:rPr lang="en-US" dirty="0" smtClean="0"/>
              <a:t>Bio-Layer Interferometry (BLI)</a:t>
            </a:r>
          </a:p>
          <a:p>
            <a:pPr lvl="1"/>
            <a:endParaRPr lang="en-US" dirty="0" smtClean="0"/>
          </a:p>
          <a:p>
            <a:pPr lvl="1"/>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18</a:t>
            </a:fld>
            <a:endParaRPr lang="en-US"/>
          </a:p>
        </p:txBody>
      </p:sp>
    </p:spTree>
    <p:extLst>
      <p:ext uri="{BB962C8B-B14F-4D97-AF65-F5344CB8AC3E}">
        <p14:creationId xmlns:p14="http://schemas.microsoft.com/office/powerpoint/2010/main" val="151302414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959" y="0"/>
            <a:ext cx="4585570" cy="1325563"/>
          </a:xfrm>
        </p:spPr>
        <p:txBody>
          <a:bodyPr/>
          <a:lstStyle/>
          <a:p>
            <a:r>
              <a:rPr lang="en-US" dirty="0" smtClean="0"/>
              <a:t>Negative stain EM</a:t>
            </a:r>
            <a:endParaRPr lang="en-US" dirty="0"/>
          </a:p>
        </p:txBody>
      </p:sp>
      <p:sp>
        <p:nvSpPr>
          <p:cNvPr id="3" name="Content Placeholder 2"/>
          <p:cNvSpPr>
            <a:spLocks noGrp="1"/>
          </p:cNvSpPr>
          <p:nvPr>
            <p:ph idx="1"/>
          </p:nvPr>
        </p:nvSpPr>
        <p:spPr>
          <a:xfrm>
            <a:off x="490959" y="1215761"/>
            <a:ext cx="5160354" cy="5140589"/>
          </a:xfrm>
        </p:spPr>
        <p:txBody>
          <a:bodyPr>
            <a:normAutofit/>
          </a:bodyPr>
          <a:lstStyle/>
          <a:p>
            <a:r>
              <a:rPr lang="en-US" dirty="0" smtClean="0"/>
              <a:t>High contrast</a:t>
            </a:r>
          </a:p>
          <a:p>
            <a:r>
              <a:rPr lang="en-US" dirty="0" smtClean="0"/>
              <a:t>Uses little protein</a:t>
            </a:r>
          </a:p>
          <a:p>
            <a:pPr lvl="1"/>
            <a:r>
              <a:rPr lang="en-US" dirty="0" smtClean="0"/>
              <a:t>3 </a:t>
            </a:r>
            <a:r>
              <a:rPr lang="en-US" dirty="0" err="1" smtClean="0"/>
              <a:t>uL</a:t>
            </a:r>
            <a:r>
              <a:rPr lang="en-US" dirty="0" smtClean="0"/>
              <a:t> at 30 </a:t>
            </a:r>
            <a:r>
              <a:rPr lang="en-US" dirty="0" err="1" smtClean="0"/>
              <a:t>ug</a:t>
            </a:r>
            <a:r>
              <a:rPr lang="en-US" dirty="0" smtClean="0"/>
              <a:t>/mL</a:t>
            </a:r>
          </a:p>
          <a:p>
            <a:r>
              <a:rPr lang="en-US" dirty="0" smtClean="0"/>
              <a:t>Carbon-coated grids (C-flat)</a:t>
            </a:r>
          </a:p>
          <a:p>
            <a:r>
              <a:rPr lang="en-US" dirty="0" smtClean="0"/>
              <a:t>Tungsten stain (Nano-W)</a:t>
            </a:r>
          </a:p>
          <a:p>
            <a:r>
              <a:rPr lang="en-US" dirty="0" smtClean="0"/>
              <a:t>T12 TEM at 120 </a:t>
            </a:r>
            <a:r>
              <a:rPr lang="en-US" dirty="0" err="1" smtClean="0"/>
              <a:t>keV</a:t>
            </a:r>
            <a:endParaRPr lang="en-US" dirty="0" smtClean="0"/>
          </a:p>
          <a:p>
            <a:r>
              <a:rPr lang="en-US" dirty="0" smtClean="0"/>
              <a:t>50,000 mag</a:t>
            </a:r>
          </a:p>
          <a:p>
            <a:r>
              <a:rPr lang="en-US" dirty="0" smtClean="0"/>
              <a:t>Particle picking</a:t>
            </a:r>
          </a:p>
          <a:p>
            <a:endParaRPr lang="en-US" dirty="0"/>
          </a:p>
          <a:p>
            <a:pPr marL="0" indent="0">
              <a:buNone/>
            </a:pPr>
            <a:r>
              <a:rPr lang="en-US" b="1" dirty="0" smtClean="0">
                <a:solidFill>
                  <a:srgbClr val="C00000"/>
                </a:solidFill>
              </a:rPr>
              <a:t>	Well-formed trimers!</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19</a:t>
            </a:fld>
            <a:endParaRPr lang="en-US"/>
          </a:p>
        </p:txBody>
      </p:sp>
      <p:pic>
        <p:nvPicPr>
          <p:cNvPr id="5" name="Picture 4"/>
          <p:cNvPicPr>
            <a:picLocks noChangeAspect="1"/>
          </p:cNvPicPr>
          <p:nvPr/>
        </p:nvPicPr>
        <p:blipFill>
          <a:blip r:embed="rId3"/>
          <a:stretch>
            <a:fillRect/>
          </a:stretch>
        </p:blipFill>
        <p:spPr>
          <a:xfrm>
            <a:off x="5099679" y="202585"/>
            <a:ext cx="6915150" cy="2414588"/>
          </a:xfrm>
          <a:prstGeom prst="rect">
            <a:avLst/>
          </a:prstGeom>
          <a:effectLst>
            <a:glow rad="101600">
              <a:schemeClr val="accent3">
                <a:satMod val="175000"/>
                <a:alpha val="40000"/>
              </a:schemeClr>
            </a:glow>
          </a:effectLst>
        </p:spPr>
      </p:pic>
      <p:pic>
        <p:nvPicPr>
          <p:cNvPr id="7" name="Content Placeholder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8698" y="3504463"/>
            <a:ext cx="3118514" cy="3124398"/>
          </a:xfrm>
          <a:prstGeom prst="rect">
            <a:avLst/>
          </a:prstGeom>
          <a:effectLst>
            <a:glow rad="101600">
              <a:schemeClr val="accent3">
                <a:satMod val="175000"/>
                <a:alpha val="40000"/>
              </a:schemeClr>
            </a:glow>
          </a:effectLst>
        </p:spPr>
      </p:pic>
      <p:sp>
        <p:nvSpPr>
          <p:cNvPr id="8" name="TextBox 7"/>
          <p:cNvSpPr txBox="1"/>
          <p:nvPr/>
        </p:nvSpPr>
        <p:spPr>
          <a:xfrm>
            <a:off x="5245310" y="3098049"/>
            <a:ext cx="2061329" cy="400110"/>
          </a:xfrm>
          <a:prstGeom prst="rect">
            <a:avLst/>
          </a:prstGeom>
          <a:noFill/>
        </p:spPr>
        <p:txBody>
          <a:bodyPr wrap="square" rtlCol="0">
            <a:spAutoFit/>
          </a:bodyPr>
          <a:lstStyle/>
          <a:p>
            <a:r>
              <a:rPr lang="en-US" sz="2000" b="1" dirty="0" smtClean="0"/>
              <a:t>w/ N160 glycan</a:t>
            </a:r>
            <a:endParaRPr lang="en-US" sz="2000" b="1" dirty="0"/>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89154" y="3498159"/>
            <a:ext cx="3145512" cy="3130702"/>
          </a:xfrm>
          <a:prstGeom prst="rect">
            <a:avLst/>
          </a:prstGeom>
          <a:effectLst>
            <a:glow rad="101600">
              <a:schemeClr val="accent3">
                <a:satMod val="175000"/>
                <a:alpha val="40000"/>
              </a:schemeClr>
            </a:glow>
          </a:effectLst>
        </p:spPr>
      </p:pic>
      <p:sp>
        <p:nvSpPr>
          <p:cNvPr id="10" name="TextBox 9"/>
          <p:cNvSpPr txBox="1"/>
          <p:nvPr/>
        </p:nvSpPr>
        <p:spPr>
          <a:xfrm>
            <a:off x="8610600" y="3098049"/>
            <a:ext cx="3040211" cy="400110"/>
          </a:xfrm>
          <a:prstGeom prst="rect">
            <a:avLst/>
          </a:prstGeom>
          <a:noFill/>
        </p:spPr>
        <p:txBody>
          <a:bodyPr wrap="square" rtlCol="0">
            <a:spAutoFit/>
          </a:bodyPr>
          <a:lstStyle/>
          <a:p>
            <a:r>
              <a:rPr lang="en-US" sz="2000" b="1" dirty="0" smtClean="0"/>
              <a:t>w/out N160 glycan</a:t>
            </a:r>
            <a:endParaRPr lang="en-US" sz="2000" b="1" dirty="0"/>
          </a:p>
        </p:txBody>
      </p:sp>
    </p:spTree>
    <p:extLst>
      <p:ext uri="{BB962C8B-B14F-4D97-AF65-F5344CB8AC3E}">
        <p14:creationId xmlns:p14="http://schemas.microsoft.com/office/powerpoint/2010/main" val="100295296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35000" y="1633645"/>
            <a:ext cx="6934200" cy="4351338"/>
          </a:xfrm>
        </p:spPr>
        <p:txBody>
          <a:bodyPr>
            <a:normAutofit lnSpcReduction="10000"/>
          </a:bodyPr>
          <a:lstStyle/>
          <a:p>
            <a:r>
              <a:rPr lang="en-US" dirty="0" smtClean="0"/>
              <a:t>N160 site</a:t>
            </a:r>
          </a:p>
          <a:p>
            <a:r>
              <a:rPr lang="en-US" dirty="0" smtClean="0"/>
              <a:t>Homology modeling KNH1144 SOSIP </a:t>
            </a:r>
            <a:r>
              <a:rPr lang="en-US" dirty="0" err="1" smtClean="0"/>
              <a:t>Env</a:t>
            </a:r>
            <a:endParaRPr lang="en-US" dirty="0" smtClean="0"/>
          </a:p>
          <a:p>
            <a:r>
              <a:rPr lang="en-US" dirty="0" smtClean="0"/>
              <a:t>Expression and Purification</a:t>
            </a:r>
          </a:p>
          <a:p>
            <a:r>
              <a:rPr lang="en-US" dirty="0" smtClean="0"/>
              <a:t>Biophysical characterization:</a:t>
            </a:r>
          </a:p>
          <a:p>
            <a:pPr lvl="1"/>
            <a:r>
              <a:rPr lang="en-US" dirty="0" smtClean="0"/>
              <a:t>Dynamic Light Scattering (DLS)</a:t>
            </a:r>
          </a:p>
          <a:p>
            <a:pPr lvl="1"/>
            <a:r>
              <a:rPr lang="en-US" dirty="0" smtClean="0"/>
              <a:t>Thermal stability</a:t>
            </a:r>
          </a:p>
          <a:p>
            <a:pPr lvl="1"/>
            <a:r>
              <a:rPr lang="en-US" dirty="0" smtClean="0"/>
              <a:t>Negative Stain Electron microscopy (EM)</a:t>
            </a:r>
          </a:p>
          <a:p>
            <a:pPr lvl="1"/>
            <a:r>
              <a:rPr lang="en-US" dirty="0" smtClean="0"/>
              <a:t>Small Angle X-ray Scattering (SAXS)</a:t>
            </a:r>
          </a:p>
          <a:p>
            <a:r>
              <a:rPr lang="en-US" dirty="0" smtClean="0"/>
              <a:t>Antigenicity characterization</a:t>
            </a:r>
          </a:p>
          <a:p>
            <a:pPr lvl="1"/>
            <a:r>
              <a:rPr lang="en-US" dirty="0" smtClean="0"/>
              <a:t>Bio-Layer Interferometry (BLI)</a:t>
            </a:r>
          </a:p>
          <a:p>
            <a:pPr lvl="1"/>
            <a:endParaRPr lang="en-US" dirty="0" smtClean="0"/>
          </a:p>
          <a:p>
            <a:pPr lvl="1"/>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2</a:t>
            </a:fld>
            <a:endParaRPr lang="en-US"/>
          </a:p>
        </p:txBody>
      </p:sp>
      <p:grpSp>
        <p:nvGrpSpPr>
          <p:cNvPr id="7" name="Group 6"/>
          <p:cNvGrpSpPr/>
          <p:nvPr/>
        </p:nvGrpSpPr>
        <p:grpSpPr>
          <a:xfrm>
            <a:off x="7572776" y="315738"/>
            <a:ext cx="3396447" cy="6369225"/>
            <a:chOff x="615048" y="907979"/>
            <a:chExt cx="3396447" cy="6369225"/>
          </a:xfrm>
          <a:effectLst>
            <a:glow rad="101600">
              <a:schemeClr val="accent3">
                <a:satMod val="175000"/>
                <a:alpha val="40000"/>
              </a:schemeClr>
            </a:glow>
          </a:effectLst>
        </p:grpSpPr>
        <p:pic>
          <p:nvPicPr>
            <p:cNvPr id="8" name="Picture 7"/>
            <p:cNvPicPr>
              <a:picLocks noChangeAspect="1"/>
            </p:cNvPicPr>
            <p:nvPr/>
          </p:nvPicPr>
          <p:blipFill>
            <a:blip r:embed="rId2"/>
            <a:stretch>
              <a:fillRect/>
            </a:stretch>
          </p:blipFill>
          <p:spPr>
            <a:xfrm>
              <a:off x="615048" y="907979"/>
              <a:ext cx="3394113" cy="3504491"/>
            </a:xfrm>
            <a:prstGeom prst="rect">
              <a:avLst/>
            </a:prstGeom>
          </p:spPr>
        </p:pic>
        <p:pic>
          <p:nvPicPr>
            <p:cNvPr id="9" name="Picture 8"/>
            <p:cNvPicPr>
              <a:picLocks noChangeAspect="1"/>
            </p:cNvPicPr>
            <p:nvPr/>
          </p:nvPicPr>
          <p:blipFill>
            <a:blip r:embed="rId3"/>
            <a:stretch>
              <a:fillRect/>
            </a:stretch>
          </p:blipFill>
          <p:spPr>
            <a:xfrm>
              <a:off x="615048" y="4412470"/>
              <a:ext cx="3396447" cy="2864734"/>
            </a:xfrm>
            <a:prstGeom prst="rect">
              <a:avLst/>
            </a:prstGeom>
          </p:spPr>
        </p:pic>
      </p:grpSp>
    </p:spTree>
    <p:extLst>
      <p:ext uri="{BB962C8B-B14F-4D97-AF65-F5344CB8AC3E}">
        <p14:creationId xmlns:p14="http://schemas.microsoft.com/office/powerpoint/2010/main" val="30802221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326521" cy="1325563"/>
          </a:xfrm>
        </p:spPr>
        <p:txBody>
          <a:bodyPr>
            <a:normAutofit/>
          </a:bodyPr>
          <a:lstStyle/>
          <a:p>
            <a:r>
              <a:rPr lang="en-US" sz="4000" b="1" dirty="0" smtClean="0"/>
              <a:t>Dynamic Light Scattering</a:t>
            </a:r>
            <a:endParaRPr lang="en-US" sz="4000" b="1" dirty="0"/>
          </a:p>
        </p:txBody>
      </p:sp>
      <p:sp>
        <p:nvSpPr>
          <p:cNvPr id="3" name="Content Placeholder 2"/>
          <p:cNvSpPr>
            <a:spLocks noGrp="1"/>
          </p:cNvSpPr>
          <p:nvPr>
            <p:ph idx="1"/>
          </p:nvPr>
        </p:nvSpPr>
        <p:spPr>
          <a:xfrm>
            <a:off x="247898" y="4119126"/>
            <a:ext cx="5041732" cy="4351338"/>
          </a:xfrm>
        </p:spPr>
        <p:txBody>
          <a:bodyPr>
            <a:normAutofit/>
          </a:bodyPr>
          <a:lstStyle/>
          <a:p>
            <a:r>
              <a:rPr lang="en-US" sz="2400" dirty="0" smtClean="0"/>
              <a:t>Rayleigh scattering for particles  </a:t>
            </a:r>
          </a:p>
          <a:p>
            <a:pPr marL="0" indent="0">
              <a:buNone/>
            </a:pPr>
            <a:r>
              <a:rPr lang="en-US" sz="2400" dirty="0"/>
              <a:t> </a:t>
            </a:r>
            <a:r>
              <a:rPr lang="en-US" sz="2400" dirty="0" smtClean="0"/>
              <a:t>   &lt; 250 nm</a:t>
            </a:r>
          </a:p>
          <a:p>
            <a:r>
              <a:rPr lang="en-US" sz="2400" dirty="0" smtClean="0"/>
              <a:t>Scattering intensity fluctuates over time due to random particle motion</a:t>
            </a:r>
          </a:p>
          <a:p>
            <a:endParaRPr lang="en-US" sz="2400" dirty="0" smtClean="0"/>
          </a:p>
          <a:p>
            <a:endParaRPr lang="en-US" sz="2400" dirty="0"/>
          </a:p>
        </p:txBody>
      </p:sp>
      <p:pic>
        <p:nvPicPr>
          <p:cNvPr id="2054" name="Picture 6" descr="SEC Bea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0220" y="1325563"/>
            <a:ext cx="3619500" cy="2486026"/>
          </a:xfrm>
          <a:prstGeom prst="rect">
            <a:avLst/>
          </a:prstGeom>
          <a:noFill/>
          <a:effectLst>
            <a:glow rad="1397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a:effectLst>
            <a:glow rad="139700">
              <a:schemeClr val="accent6">
                <a:satMod val="175000"/>
                <a:alpha val="40000"/>
              </a:schemeClr>
            </a:glow>
          </a:effectLst>
        </p:spPr>
        <p:txBody>
          <a:bodyPr/>
          <a:lstStyle/>
          <a:p>
            <a:fld id="{6627CB0E-B083-4887-8C75-5259A85682AB}" type="slidenum">
              <a:rPr lang="en-US" smtClean="0"/>
              <a:t>20</a:t>
            </a:fld>
            <a:endParaRPr lang="en-US"/>
          </a:p>
        </p:txBody>
      </p:sp>
      <p:pic>
        <p:nvPicPr>
          <p:cNvPr id="8" name="Picture 7"/>
          <p:cNvPicPr>
            <a:picLocks noChangeAspect="1"/>
          </p:cNvPicPr>
          <p:nvPr/>
        </p:nvPicPr>
        <p:blipFill>
          <a:blip r:embed="rId4"/>
          <a:stretch>
            <a:fillRect/>
          </a:stretch>
        </p:blipFill>
        <p:spPr>
          <a:xfrm>
            <a:off x="5699532" y="365125"/>
            <a:ext cx="6237363" cy="4816475"/>
          </a:xfrm>
          <a:prstGeom prst="rect">
            <a:avLst/>
          </a:prstGeom>
          <a:effectLst>
            <a:glow rad="139700">
              <a:schemeClr val="accent6">
                <a:satMod val="175000"/>
                <a:alpha val="40000"/>
              </a:schemeClr>
            </a:glow>
          </a:effectLst>
        </p:spPr>
      </p:pic>
      <p:sp>
        <p:nvSpPr>
          <p:cNvPr id="9" name="Rectangle 8"/>
          <p:cNvSpPr/>
          <p:nvPr/>
        </p:nvSpPr>
        <p:spPr>
          <a:xfrm>
            <a:off x="4042041" y="5860832"/>
            <a:ext cx="6978513" cy="646331"/>
          </a:xfrm>
          <a:prstGeom prst="rect">
            <a:avLst/>
          </a:prstGeom>
        </p:spPr>
        <p:txBody>
          <a:bodyPr wrap="none">
            <a:spAutoFit/>
          </a:bodyPr>
          <a:lstStyle/>
          <a:p>
            <a:r>
              <a:rPr lang="en-US" sz="3600" b="1" dirty="0" smtClean="0">
                <a:solidFill>
                  <a:srgbClr val="C00000"/>
                </a:solidFill>
              </a:rPr>
              <a:t>Estimate for </a:t>
            </a:r>
            <a:r>
              <a:rPr lang="en-US" sz="3600" b="1" dirty="0" err="1" smtClean="0">
                <a:solidFill>
                  <a:srgbClr val="C00000"/>
                </a:solidFill>
              </a:rPr>
              <a:t>Rg</a:t>
            </a:r>
            <a:r>
              <a:rPr lang="en-US" sz="3600" b="1" dirty="0" smtClean="0">
                <a:solidFill>
                  <a:srgbClr val="C00000"/>
                </a:solidFill>
              </a:rPr>
              <a:t> </a:t>
            </a:r>
            <a:r>
              <a:rPr lang="en-US" sz="3600" b="1" dirty="0">
                <a:solidFill>
                  <a:srgbClr val="C00000"/>
                </a:solidFill>
              </a:rPr>
              <a:t>and MW in solution</a:t>
            </a:r>
          </a:p>
        </p:txBody>
      </p:sp>
    </p:spTree>
    <p:extLst>
      <p:ext uri="{BB962C8B-B14F-4D97-AF65-F5344CB8AC3E}">
        <p14:creationId xmlns:p14="http://schemas.microsoft.com/office/powerpoint/2010/main" val="156786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241" y="299945"/>
            <a:ext cx="11966713" cy="685588"/>
          </a:xfrm>
        </p:spPr>
        <p:txBody>
          <a:bodyPr>
            <a:normAutofit fontScale="90000"/>
          </a:bodyPr>
          <a:lstStyle/>
          <a:p>
            <a:r>
              <a:rPr lang="en-US" dirty="0" smtClean="0"/>
              <a:t>DLS: removing N160 glycan destabilizes the protein</a:t>
            </a:r>
            <a:endParaRPr lang="en-US" dirty="0"/>
          </a:p>
        </p:txBody>
      </p:sp>
      <p:sp>
        <p:nvSpPr>
          <p:cNvPr id="3" name="Slide Number Placeholder 2"/>
          <p:cNvSpPr>
            <a:spLocks noGrp="1"/>
          </p:cNvSpPr>
          <p:nvPr>
            <p:ph type="sldNum" sz="quarter" idx="12"/>
          </p:nvPr>
        </p:nvSpPr>
        <p:spPr/>
        <p:txBody>
          <a:bodyPr/>
          <a:lstStyle/>
          <a:p>
            <a:fld id="{462A7538-0947-409F-BCD2-C8C59BE7E0ED}" type="slidenum">
              <a:rPr lang="en-US" smtClean="0"/>
              <a:t>21</a:t>
            </a:fld>
            <a:endParaRPr lang="en-US"/>
          </a:p>
        </p:txBody>
      </p:sp>
      <p:pic>
        <p:nvPicPr>
          <p:cNvPr id="4" name="Picture 3"/>
          <p:cNvPicPr>
            <a:picLocks noChangeAspect="1"/>
          </p:cNvPicPr>
          <p:nvPr/>
        </p:nvPicPr>
        <p:blipFill>
          <a:blip r:embed="rId3"/>
          <a:stretch>
            <a:fillRect/>
          </a:stretch>
        </p:blipFill>
        <p:spPr>
          <a:xfrm>
            <a:off x="248417" y="1379429"/>
            <a:ext cx="6188181" cy="4469062"/>
          </a:xfrm>
          <a:prstGeom prst="rect">
            <a:avLst/>
          </a:prstGeom>
          <a:effectLst>
            <a:glow rad="139700">
              <a:schemeClr val="accent3">
                <a:satMod val="175000"/>
                <a:alpha val="40000"/>
              </a:schemeClr>
            </a:glow>
          </a:effectLst>
        </p:spPr>
      </p:pic>
      <p:pic>
        <p:nvPicPr>
          <p:cNvPr id="19" name="Picture 18"/>
          <p:cNvPicPr>
            <a:picLocks noChangeAspect="1"/>
          </p:cNvPicPr>
          <p:nvPr/>
        </p:nvPicPr>
        <p:blipFill>
          <a:blip r:embed="rId4"/>
          <a:stretch>
            <a:fillRect/>
          </a:stretch>
        </p:blipFill>
        <p:spPr>
          <a:xfrm>
            <a:off x="6702749" y="2113544"/>
            <a:ext cx="5304648" cy="2952749"/>
          </a:xfrm>
          <a:prstGeom prst="rect">
            <a:avLst/>
          </a:prstGeom>
          <a:effectLst>
            <a:glow rad="139700">
              <a:schemeClr val="accent3">
                <a:satMod val="175000"/>
                <a:alpha val="40000"/>
              </a:schemeClr>
            </a:glow>
          </a:effectLst>
        </p:spPr>
      </p:pic>
    </p:spTree>
    <p:extLst>
      <p:ext uri="{BB962C8B-B14F-4D97-AF65-F5344CB8AC3E}">
        <p14:creationId xmlns:p14="http://schemas.microsoft.com/office/powerpoint/2010/main" val="23141424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778626" y="2331736"/>
            <a:ext cx="7062064" cy="1688885"/>
          </a:xfrm>
          <a:prstGeom prst="rect">
            <a:avLst/>
          </a:prstGeom>
          <a:effectLst>
            <a:glow rad="101600">
              <a:schemeClr val="accent3">
                <a:satMod val="175000"/>
                <a:alpha val="40000"/>
              </a:schemeClr>
            </a:glow>
          </a:effectLst>
        </p:spPr>
      </p:pic>
      <p:sp>
        <p:nvSpPr>
          <p:cNvPr id="2" name="Title 1"/>
          <p:cNvSpPr>
            <a:spLocks noGrp="1"/>
          </p:cNvSpPr>
          <p:nvPr>
            <p:ph type="title"/>
          </p:nvPr>
        </p:nvSpPr>
        <p:spPr>
          <a:xfrm>
            <a:off x="190018" y="273243"/>
            <a:ext cx="10515600" cy="1325563"/>
          </a:xfrm>
        </p:spPr>
        <p:txBody>
          <a:bodyPr/>
          <a:lstStyle/>
          <a:p>
            <a:r>
              <a:rPr lang="en-US" dirty="0" smtClean="0"/>
              <a:t>SAXS</a:t>
            </a:r>
            <a:endParaRPr lang="en-US" dirty="0"/>
          </a:p>
        </p:txBody>
      </p:sp>
      <p:sp>
        <p:nvSpPr>
          <p:cNvPr id="3" name="Content Placeholder 2"/>
          <p:cNvSpPr>
            <a:spLocks noGrp="1"/>
          </p:cNvSpPr>
          <p:nvPr>
            <p:ph idx="1"/>
          </p:nvPr>
        </p:nvSpPr>
        <p:spPr>
          <a:xfrm>
            <a:off x="190018" y="2370137"/>
            <a:ext cx="10515600" cy="4351338"/>
          </a:xfrm>
        </p:spPr>
        <p:txBody>
          <a:bodyPr>
            <a:normAutofit/>
          </a:bodyPr>
          <a:lstStyle/>
          <a:p>
            <a:r>
              <a:rPr lang="en-US" sz="2400" dirty="0" smtClean="0"/>
              <a:t>Beam Line 4-2 at SSRL</a:t>
            </a:r>
          </a:p>
          <a:p>
            <a:r>
              <a:rPr lang="en-US" sz="2400" dirty="0" smtClean="0"/>
              <a:t>Solution technique, data on:</a:t>
            </a:r>
          </a:p>
          <a:p>
            <a:pPr lvl="1"/>
            <a:r>
              <a:rPr lang="en-US" sz="2000" dirty="0" smtClean="0"/>
              <a:t>Assembly state</a:t>
            </a:r>
          </a:p>
          <a:p>
            <a:pPr lvl="1"/>
            <a:r>
              <a:rPr lang="en-US" sz="2000" dirty="0" smtClean="0"/>
              <a:t>Aggregation</a:t>
            </a:r>
          </a:p>
          <a:p>
            <a:pPr lvl="1"/>
            <a:r>
              <a:rPr lang="en-US" sz="2000" dirty="0" smtClean="0"/>
              <a:t>Conformational changes, flexibility</a:t>
            </a:r>
          </a:p>
          <a:p>
            <a:pPr lvl="1"/>
            <a:r>
              <a:rPr lang="en-US" sz="2000" dirty="0" smtClean="0"/>
              <a:t>Size</a:t>
            </a:r>
          </a:p>
          <a:p>
            <a:pPr lvl="1"/>
            <a:r>
              <a:rPr lang="en-US" sz="2000" dirty="0" smtClean="0"/>
              <a:t>Weight</a:t>
            </a:r>
          </a:p>
          <a:p>
            <a:pPr lvl="1"/>
            <a:r>
              <a:rPr lang="en-US" sz="2000" dirty="0" smtClean="0"/>
              <a:t>Shape</a:t>
            </a:r>
          </a:p>
          <a:p>
            <a:r>
              <a:rPr lang="en-US" sz="2400" dirty="0" smtClean="0"/>
              <a:t>SAXS-FPLC method</a:t>
            </a:r>
          </a:p>
          <a:p>
            <a:pPr lvl="1"/>
            <a:r>
              <a:rPr lang="en-US" sz="1800" dirty="0" smtClean="0"/>
              <a:t>50 </a:t>
            </a:r>
            <a:r>
              <a:rPr lang="en-US" sz="1800" dirty="0" err="1" smtClean="0"/>
              <a:t>uL</a:t>
            </a:r>
            <a:r>
              <a:rPr lang="en-US" sz="1800" dirty="0" smtClean="0"/>
              <a:t> at 2 mg/mL</a:t>
            </a:r>
          </a:p>
          <a:p>
            <a:pPr lvl="1"/>
            <a:r>
              <a:rPr lang="en-US" sz="1800" dirty="0" smtClean="0"/>
              <a:t>Alleviates buffer absorption and radiation damage</a:t>
            </a:r>
          </a:p>
          <a:p>
            <a:pPr lvl="1"/>
            <a:endParaRPr lang="en-US" sz="1800" dirty="0" smtClean="0"/>
          </a:p>
          <a:p>
            <a:endParaRPr lang="en-US" sz="2400" dirty="0"/>
          </a:p>
        </p:txBody>
      </p:sp>
      <p:sp>
        <p:nvSpPr>
          <p:cNvPr id="4" name="Slide Number Placeholder 3"/>
          <p:cNvSpPr>
            <a:spLocks noGrp="1"/>
          </p:cNvSpPr>
          <p:nvPr>
            <p:ph type="sldNum" sz="quarter" idx="12"/>
          </p:nvPr>
        </p:nvSpPr>
        <p:spPr/>
        <p:txBody>
          <a:bodyPr/>
          <a:lstStyle/>
          <a:p>
            <a:fld id="{462A7538-0947-409F-BCD2-C8C59BE7E0ED}" type="slidenum">
              <a:rPr lang="en-US" smtClean="0"/>
              <a:t>22</a:t>
            </a:fld>
            <a:endParaRPr lang="en-US"/>
          </a:p>
        </p:txBody>
      </p:sp>
      <p:sp>
        <p:nvSpPr>
          <p:cNvPr id="5" name="TextBox 4"/>
          <p:cNvSpPr txBox="1"/>
          <p:nvPr/>
        </p:nvSpPr>
        <p:spPr>
          <a:xfrm>
            <a:off x="9003030" y="6390544"/>
            <a:ext cx="2605413" cy="369332"/>
          </a:xfrm>
          <a:prstGeom prst="rect">
            <a:avLst/>
          </a:prstGeom>
          <a:noFill/>
        </p:spPr>
        <p:txBody>
          <a:bodyPr wrap="square" rtlCol="0">
            <a:spAutoFit/>
          </a:bodyPr>
          <a:lstStyle/>
          <a:p>
            <a:r>
              <a:rPr lang="en-US" dirty="0" err="1" smtClean="0"/>
              <a:t>Guttman</a:t>
            </a:r>
            <a:r>
              <a:rPr lang="en-US" dirty="0" smtClean="0"/>
              <a:t> et al, 2013</a:t>
            </a:r>
            <a:endParaRPr lang="en-US" dirty="0"/>
          </a:p>
        </p:txBody>
      </p:sp>
      <p:pic>
        <p:nvPicPr>
          <p:cNvPr id="6" name="Picture 5"/>
          <p:cNvPicPr>
            <a:picLocks noChangeAspect="1"/>
          </p:cNvPicPr>
          <p:nvPr/>
        </p:nvPicPr>
        <p:blipFill>
          <a:blip r:embed="rId4"/>
          <a:stretch>
            <a:fillRect/>
          </a:stretch>
        </p:blipFill>
        <p:spPr>
          <a:xfrm>
            <a:off x="4109011" y="0"/>
            <a:ext cx="8001965" cy="2121768"/>
          </a:xfrm>
          <a:prstGeom prst="rect">
            <a:avLst/>
          </a:prstGeom>
          <a:effectLst>
            <a:glow rad="101600">
              <a:schemeClr val="accent3">
                <a:satMod val="175000"/>
                <a:alpha val="40000"/>
              </a:schemeClr>
            </a:glow>
          </a:effectLst>
        </p:spPr>
      </p:pic>
      <p:pic>
        <p:nvPicPr>
          <p:cNvPr id="8" name="Picture 7"/>
          <p:cNvPicPr>
            <a:picLocks noChangeAspect="1"/>
          </p:cNvPicPr>
          <p:nvPr/>
        </p:nvPicPr>
        <p:blipFill>
          <a:blip r:embed="rId5"/>
          <a:stretch>
            <a:fillRect/>
          </a:stretch>
        </p:blipFill>
        <p:spPr>
          <a:xfrm>
            <a:off x="6440144" y="4230589"/>
            <a:ext cx="3610949" cy="2083354"/>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2759731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SAXS: Scattering intensity curves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62A7538-0947-409F-BCD2-C8C59BE7E0ED}" type="slidenum">
              <a:rPr lang="en-US" smtClean="0"/>
              <a:t>23</a:t>
            </a:fld>
            <a:endParaRPr lang="en-US"/>
          </a:p>
        </p:txBody>
      </p:sp>
      <p:pic>
        <p:nvPicPr>
          <p:cNvPr id="6" name="Picture 5"/>
          <p:cNvPicPr>
            <a:picLocks noChangeAspect="1"/>
          </p:cNvPicPr>
          <p:nvPr/>
        </p:nvPicPr>
        <p:blipFill>
          <a:blip r:embed="rId3"/>
          <a:stretch>
            <a:fillRect/>
          </a:stretch>
        </p:blipFill>
        <p:spPr>
          <a:xfrm>
            <a:off x="6250246" y="1507343"/>
            <a:ext cx="5941754" cy="4530725"/>
          </a:xfrm>
          <a:prstGeom prst="rect">
            <a:avLst/>
          </a:prstGeom>
        </p:spPr>
      </p:pic>
      <p:pic>
        <p:nvPicPr>
          <p:cNvPr id="7" name="Picture 6"/>
          <p:cNvPicPr>
            <a:picLocks noChangeAspect="1"/>
          </p:cNvPicPr>
          <p:nvPr/>
        </p:nvPicPr>
        <p:blipFill>
          <a:blip r:embed="rId4"/>
          <a:stretch>
            <a:fillRect/>
          </a:stretch>
        </p:blipFill>
        <p:spPr>
          <a:xfrm>
            <a:off x="640176" y="1646238"/>
            <a:ext cx="5810656" cy="4604253"/>
          </a:xfrm>
          <a:prstGeom prst="rect">
            <a:avLst/>
          </a:prstGeom>
        </p:spPr>
      </p:pic>
      <p:sp>
        <p:nvSpPr>
          <p:cNvPr id="8" name="Rectangle 7"/>
          <p:cNvSpPr/>
          <p:nvPr/>
        </p:nvSpPr>
        <p:spPr>
          <a:xfrm>
            <a:off x="2995266" y="2169221"/>
            <a:ext cx="1852943" cy="369332"/>
          </a:xfrm>
          <a:prstGeom prst="rect">
            <a:avLst/>
          </a:prstGeom>
        </p:spPr>
        <p:txBody>
          <a:bodyPr wrap="none">
            <a:spAutoFit/>
          </a:bodyPr>
          <a:lstStyle/>
          <a:p>
            <a:r>
              <a:rPr lang="en-US" b="1" dirty="0" smtClean="0"/>
              <a:t>W/ N160 GLYCAN</a:t>
            </a:r>
            <a:endParaRPr lang="en-US" b="1" dirty="0"/>
          </a:p>
        </p:txBody>
      </p:sp>
      <p:sp>
        <p:nvSpPr>
          <p:cNvPr id="9" name="Rectangle 8"/>
          <p:cNvSpPr/>
          <p:nvPr/>
        </p:nvSpPr>
        <p:spPr>
          <a:xfrm>
            <a:off x="8120399" y="2169221"/>
            <a:ext cx="2272930" cy="369332"/>
          </a:xfrm>
          <a:prstGeom prst="rect">
            <a:avLst/>
          </a:prstGeom>
        </p:spPr>
        <p:txBody>
          <a:bodyPr wrap="none">
            <a:spAutoFit/>
          </a:bodyPr>
          <a:lstStyle/>
          <a:p>
            <a:r>
              <a:rPr lang="en-US" b="1" dirty="0" smtClean="0"/>
              <a:t>W/OUT N160 GLYCAN</a:t>
            </a:r>
            <a:endParaRPr lang="en-US" b="1" dirty="0"/>
          </a:p>
        </p:txBody>
      </p:sp>
    </p:spTree>
    <p:extLst>
      <p:ext uri="{BB962C8B-B14F-4D97-AF65-F5344CB8AC3E}">
        <p14:creationId xmlns:p14="http://schemas.microsoft.com/office/powerpoint/2010/main" val="28486433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815" y="222256"/>
            <a:ext cx="10515600" cy="1325563"/>
          </a:xfrm>
        </p:spPr>
        <p:txBody>
          <a:bodyPr/>
          <a:lstStyle/>
          <a:p>
            <a:r>
              <a:rPr lang="en-US" dirty="0" err="1" smtClean="0"/>
              <a:t>Guiner</a:t>
            </a:r>
            <a:r>
              <a:rPr lang="en-US" dirty="0" smtClean="0"/>
              <a:t> Plot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24</a:t>
            </a:fld>
            <a:endParaRPr lang="en-US"/>
          </a:p>
        </p:txBody>
      </p:sp>
      <p:pic>
        <p:nvPicPr>
          <p:cNvPr id="5" name="Picture 4"/>
          <p:cNvPicPr>
            <a:picLocks noChangeAspect="1"/>
          </p:cNvPicPr>
          <p:nvPr/>
        </p:nvPicPr>
        <p:blipFill>
          <a:blip r:embed="rId3"/>
          <a:stretch>
            <a:fillRect/>
          </a:stretch>
        </p:blipFill>
        <p:spPr>
          <a:xfrm>
            <a:off x="263698" y="7068716"/>
            <a:ext cx="6452384" cy="4324617"/>
          </a:xfrm>
          <a:prstGeom prst="rect">
            <a:avLst/>
          </a:prstGeom>
        </p:spPr>
      </p:pic>
      <p:pic>
        <p:nvPicPr>
          <p:cNvPr id="10" name="Picture 9"/>
          <p:cNvPicPr>
            <a:picLocks noChangeAspect="1"/>
          </p:cNvPicPr>
          <p:nvPr/>
        </p:nvPicPr>
        <p:blipFill>
          <a:blip r:embed="rId4"/>
          <a:stretch>
            <a:fillRect/>
          </a:stretch>
        </p:blipFill>
        <p:spPr>
          <a:xfrm>
            <a:off x="442815" y="1330914"/>
            <a:ext cx="5653185" cy="4232490"/>
          </a:xfrm>
          <a:prstGeom prst="rect">
            <a:avLst/>
          </a:prstGeom>
        </p:spPr>
      </p:pic>
      <p:pic>
        <p:nvPicPr>
          <p:cNvPr id="12" name="Picture 11"/>
          <p:cNvPicPr>
            <a:picLocks noChangeAspect="1"/>
          </p:cNvPicPr>
          <p:nvPr/>
        </p:nvPicPr>
        <p:blipFill>
          <a:blip r:embed="rId5"/>
          <a:stretch>
            <a:fillRect/>
          </a:stretch>
        </p:blipFill>
        <p:spPr>
          <a:xfrm>
            <a:off x="7873399" y="7308953"/>
            <a:ext cx="5275203" cy="3578996"/>
          </a:xfrm>
          <a:prstGeom prst="rect">
            <a:avLst/>
          </a:prstGeom>
        </p:spPr>
      </p:pic>
      <p:pic>
        <p:nvPicPr>
          <p:cNvPr id="13" name="Picture 12"/>
          <p:cNvPicPr>
            <a:picLocks noChangeAspect="1"/>
          </p:cNvPicPr>
          <p:nvPr/>
        </p:nvPicPr>
        <p:blipFill>
          <a:blip r:embed="rId6"/>
          <a:stretch>
            <a:fillRect/>
          </a:stretch>
        </p:blipFill>
        <p:spPr>
          <a:xfrm>
            <a:off x="4814478" y="1238491"/>
            <a:ext cx="6968880" cy="4336487"/>
          </a:xfrm>
          <a:prstGeom prst="rect">
            <a:avLst/>
          </a:prstGeom>
        </p:spPr>
      </p:pic>
      <p:sp>
        <p:nvSpPr>
          <p:cNvPr id="17" name="Rectangle 16"/>
          <p:cNvSpPr/>
          <p:nvPr/>
        </p:nvSpPr>
        <p:spPr>
          <a:xfrm>
            <a:off x="838200" y="5685517"/>
            <a:ext cx="3095719" cy="1200329"/>
          </a:xfrm>
          <a:prstGeom prst="rect">
            <a:avLst/>
          </a:prstGeom>
        </p:spPr>
        <p:txBody>
          <a:bodyPr wrap="none">
            <a:spAutoFit/>
          </a:bodyPr>
          <a:lstStyle/>
          <a:p>
            <a:r>
              <a:rPr lang="en-US" b="1" dirty="0" smtClean="0"/>
              <a:t>W/ N160 GLYCAN, </a:t>
            </a:r>
            <a:r>
              <a:rPr lang="en-US" b="1" dirty="0"/>
              <a:t>	</a:t>
            </a:r>
            <a:r>
              <a:rPr lang="en-US" b="1" dirty="0" err="1"/>
              <a:t>Rg</a:t>
            </a:r>
            <a:r>
              <a:rPr lang="en-US" b="1" dirty="0"/>
              <a:t> = </a:t>
            </a:r>
            <a:r>
              <a:rPr lang="en-US" b="1" dirty="0" smtClean="0"/>
              <a:t>52.9 A</a:t>
            </a:r>
          </a:p>
          <a:p>
            <a:r>
              <a:rPr lang="en-US" b="1" dirty="0"/>
              <a:t>(</a:t>
            </a:r>
            <a:r>
              <a:rPr lang="en-US" b="1" dirty="0" smtClean="0"/>
              <a:t>DLS estimate: 68 </a:t>
            </a:r>
            <a:r>
              <a:rPr lang="en-US" b="1" dirty="0"/>
              <a:t>A)</a:t>
            </a:r>
          </a:p>
          <a:p>
            <a:endParaRPr lang="en-US" b="1" dirty="0"/>
          </a:p>
          <a:p>
            <a:endParaRPr lang="en-US" b="1" dirty="0"/>
          </a:p>
        </p:txBody>
      </p:sp>
      <p:sp>
        <p:nvSpPr>
          <p:cNvPr id="18" name="Rectangle 17"/>
          <p:cNvSpPr/>
          <p:nvPr/>
        </p:nvSpPr>
        <p:spPr>
          <a:xfrm>
            <a:off x="6118185" y="5723942"/>
            <a:ext cx="3449534" cy="923330"/>
          </a:xfrm>
          <a:prstGeom prst="rect">
            <a:avLst/>
          </a:prstGeom>
        </p:spPr>
        <p:txBody>
          <a:bodyPr wrap="none">
            <a:spAutoFit/>
          </a:bodyPr>
          <a:lstStyle/>
          <a:p>
            <a:r>
              <a:rPr lang="en-US" b="1" dirty="0" smtClean="0"/>
              <a:t>W/OUT N160 GLYCAN, </a:t>
            </a:r>
            <a:r>
              <a:rPr lang="en-US" b="1" dirty="0" err="1"/>
              <a:t>Rg</a:t>
            </a:r>
            <a:r>
              <a:rPr lang="en-US" b="1" dirty="0"/>
              <a:t> = </a:t>
            </a:r>
            <a:r>
              <a:rPr lang="en-US" b="1" dirty="0" smtClean="0"/>
              <a:t>52.2 A</a:t>
            </a:r>
          </a:p>
          <a:p>
            <a:r>
              <a:rPr lang="en-US" b="1" dirty="0" smtClean="0"/>
              <a:t>(DLS estimate: 67 A)</a:t>
            </a:r>
            <a:endParaRPr lang="en-US" b="1" dirty="0"/>
          </a:p>
          <a:p>
            <a:endParaRPr lang="en-US" b="1" dirty="0"/>
          </a:p>
        </p:txBody>
      </p:sp>
    </p:spTree>
    <p:extLst>
      <p:ext uri="{BB962C8B-B14F-4D97-AF65-F5344CB8AC3E}">
        <p14:creationId xmlns:p14="http://schemas.microsoft.com/office/powerpoint/2010/main" val="3101048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483" y="0"/>
            <a:ext cx="3890932" cy="1960880"/>
          </a:xfrm>
        </p:spPr>
        <p:txBody>
          <a:bodyPr/>
          <a:lstStyle/>
          <a:p>
            <a:r>
              <a:rPr lang="en-US" dirty="0" smtClean="0"/>
              <a:t>Kratky plot</a:t>
            </a:r>
            <a:endParaRPr lang="en-US" dirty="0"/>
          </a:p>
        </p:txBody>
      </p:sp>
      <p:sp>
        <p:nvSpPr>
          <p:cNvPr id="3" name="Content Placeholder 2"/>
          <p:cNvSpPr>
            <a:spLocks noGrp="1"/>
          </p:cNvSpPr>
          <p:nvPr>
            <p:ph idx="1"/>
          </p:nvPr>
        </p:nvSpPr>
        <p:spPr>
          <a:xfrm>
            <a:off x="286241" y="4180681"/>
            <a:ext cx="7015624" cy="4351338"/>
          </a:xfrm>
        </p:spPr>
        <p:txBody>
          <a:bodyPr/>
          <a:lstStyle/>
          <a:p>
            <a:r>
              <a:rPr lang="en-US" dirty="0" smtClean="0"/>
              <a:t>Protein </a:t>
            </a:r>
            <a:r>
              <a:rPr lang="en-US" dirty="0"/>
              <a:t>globularity and flexibility</a:t>
            </a:r>
            <a:endParaRPr lang="en-US" dirty="0" smtClean="0"/>
          </a:p>
          <a:p>
            <a:r>
              <a:rPr lang="en-US" dirty="0" smtClean="0"/>
              <a:t>Absence of N160 </a:t>
            </a:r>
            <a:r>
              <a:rPr lang="en-US" dirty="0" err="1" smtClean="0"/>
              <a:t>Glyc</a:t>
            </a:r>
            <a:r>
              <a:rPr lang="en-US" dirty="0" smtClean="0"/>
              <a:t> leads to slight unfolding and flexibility</a:t>
            </a:r>
          </a:p>
          <a:p>
            <a:pPr lvl="1"/>
            <a:r>
              <a:rPr lang="en-US" dirty="0" smtClean="0"/>
              <a:t>More exposed epitopes for </a:t>
            </a:r>
            <a:r>
              <a:rPr lang="en-US" dirty="0" err="1" smtClean="0"/>
              <a:t>bNAb</a:t>
            </a:r>
            <a:r>
              <a:rPr lang="en-US" dirty="0" smtClean="0"/>
              <a:t> recognition?</a:t>
            </a:r>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25</a:t>
            </a:fld>
            <a:endParaRPr lang="en-US"/>
          </a:p>
        </p:txBody>
      </p:sp>
      <p:pic>
        <p:nvPicPr>
          <p:cNvPr id="7" name="Picture 6"/>
          <p:cNvPicPr>
            <a:picLocks noChangeAspect="1"/>
          </p:cNvPicPr>
          <p:nvPr/>
        </p:nvPicPr>
        <p:blipFill>
          <a:blip r:embed="rId3"/>
          <a:stretch>
            <a:fillRect/>
          </a:stretch>
        </p:blipFill>
        <p:spPr>
          <a:xfrm>
            <a:off x="7474646" y="4006707"/>
            <a:ext cx="4051935" cy="2349643"/>
          </a:xfrm>
          <a:prstGeom prst="rect">
            <a:avLst/>
          </a:prstGeom>
          <a:effectLst>
            <a:glow rad="101600">
              <a:schemeClr val="accent3">
                <a:satMod val="175000"/>
                <a:alpha val="40000"/>
              </a:schemeClr>
            </a:glow>
          </a:effectLst>
        </p:spPr>
      </p:pic>
      <p:grpSp>
        <p:nvGrpSpPr>
          <p:cNvPr id="10" name="Group 9"/>
          <p:cNvGrpSpPr/>
          <p:nvPr/>
        </p:nvGrpSpPr>
        <p:grpSpPr>
          <a:xfrm>
            <a:off x="2783061" y="113014"/>
            <a:ext cx="9287020" cy="3695731"/>
            <a:chOff x="2904981" y="358108"/>
            <a:chExt cx="9287020" cy="3695731"/>
          </a:xfrm>
          <a:effectLst>
            <a:glow rad="101600">
              <a:schemeClr val="accent3">
                <a:satMod val="175000"/>
                <a:alpha val="40000"/>
              </a:schemeClr>
            </a:glow>
          </a:effectLst>
        </p:grpSpPr>
        <p:pic>
          <p:nvPicPr>
            <p:cNvPr id="8" name="Picture 7"/>
            <p:cNvPicPr>
              <a:picLocks noChangeAspect="1"/>
            </p:cNvPicPr>
            <p:nvPr/>
          </p:nvPicPr>
          <p:blipFill>
            <a:blip r:embed="rId4"/>
            <a:stretch>
              <a:fillRect/>
            </a:stretch>
          </p:blipFill>
          <p:spPr>
            <a:xfrm>
              <a:off x="2904981" y="358108"/>
              <a:ext cx="4691585" cy="3695731"/>
            </a:xfrm>
            <a:prstGeom prst="rect">
              <a:avLst/>
            </a:prstGeom>
          </p:spPr>
        </p:pic>
        <p:pic>
          <p:nvPicPr>
            <p:cNvPr id="9" name="Picture 8"/>
            <p:cNvPicPr>
              <a:picLocks noChangeAspect="1"/>
            </p:cNvPicPr>
            <p:nvPr/>
          </p:nvPicPr>
          <p:blipFill>
            <a:blip r:embed="rId5"/>
            <a:stretch>
              <a:fillRect/>
            </a:stretch>
          </p:blipFill>
          <p:spPr>
            <a:xfrm>
              <a:off x="7538720" y="358109"/>
              <a:ext cx="4653281" cy="3690839"/>
            </a:xfrm>
            <a:prstGeom prst="rect">
              <a:avLst/>
            </a:prstGeom>
          </p:spPr>
        </p:pic>
      </p:grpSp>
      <p:sp>
        <p:nvSpPr>
          <p:cNvPr id="11" name="Rectangle 10"/>
          <p:cNvSpPr/>
          <p:nvPr/>
        </p:nvSpPr>
        <p:spPr>
          <a:xfrm>
            <a:off x="9055728" y="795774"/>
            <a:ext cx="1852943" cy="369332"/>
          </a:xfrm>
          <a:prstGeom prst="rect">
            <a:avLst/>
          </a:prstGeom>
        </p:spPr>
        <p:txBody>
          <a:bodyPr wrap="none">
            <a:spAutoFit/>
          </a:bodyPr>
          <a:lstStyle/>
          <a:p>
            <a:r>
              <a:rPr lang="en-US" b="1" dirty="0" smtClean="0"/>
              <a:t>W/ N160 GLYCAN</a:t>
            </a:r>
            <a:endParaRPr lang="en-US" b="1" dirty="0"/>
          </a:p>
        </p:txBody>
      </p:sp>
      <p:sp>
        <p:nvSpPr>
          <p:cNvPr id="12" name="Rectangle 11"/>
          <p:cNvSpPr/>
          <p:nvPr/>
        </p:nvSpPr>
        <p:spPr>
          <a:xfrm>
            <a:off x="3823070" y="780262"/>
            <a:ext cx="2272930" cy="369332"/>
          </a:xfrm>
          <a:prstGeom prst="rect">
            <a:avLst/>
          </a:prstGeom>
        </p:spPr>
        <p:txBody>
          <a:bodyPr wrap="none">
            <a:spAutoFit/>
          </a:bodyPr>
          <a:lstStyle/>
          <a:p>
            <a:r>
              <a:rPr lang="en-US" b="1" dirty="0" smtClean="0"/>
              <a:t>W/OUT N160 GLYCAN</a:t>
            </a:r>
            <a:endParaRPr lang="en-US" b="1" dirty="0"/>
          </a:p>
        </p:txBody>
      </p:sp>
    </p:spTree>
    <p:extLst>
      <p:ext uri="{BB962C8B-B14F-4D97-AF65-F5344CB8AC3E}">
        <p14:creationId xmlns:p14="http://schemas.microsoft.com/office/powerpoint/2010/main" val="27321768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280" y="204859"/>
            <a:ext cx="5537200" cy="1325563"/>
          </a:xfrm>
        </p:spPr>
        <p:txBody>
          <a:bodyPr/>
          <a:lstStyle/>
          <a:p>
            <a:r>
              <a:rPr lang="en-US" dirty="0" smtClean="0"/>
              <a:t>Pair-Distribution Function P(r)</a:t>
            </a:r>
            <a:endParaRPr lang="en-US" dirty="0"/>
          </a:p>
        </p:txBody>
      </p:sp>
      <p:sp>
        <p:nvSpPr>
          <p:cNvPr id="3" name="Content Placeholder 2"/>
          <p:cNvSpPr>
            <a:spLocks noGrp="1"/>
          </p:cNvSpPr>
          <p:nvPr>
            <p:ph idx="1"/>
          </p:nvPr>
        </p:nvSpPr>
        <p:spPr>
          <a:xfrm>
            <a:off x="247811" y="1530422"/>
            <a:ext cx="4295140" cy="4351338"/>
          </a:xfrm>
        </p:spPr>
        <p:txBody>
          <a:bodyPr/>
          <a:lstStyle/>
          <a:p>
            <a:r>
              <a:rPr lang="en-US" dirty="0"/>
              <a:t>I(q) </a:t>
            </a:r>
            <a:r>
              <a:rPr lang="en-US" dirty="0" smtClean="0"/>
              <a:t>vs q scattering </a:t>
            </a:r>
            <a:r>
              <a:rPr lang="en-US" dirty="0"/>
              <a:t>curve is Fourier transformed into real </a:t>
            </a:r>
            <a:r>
              <a:rPr lang="en-US" dirty="0" smtClean="0"/>
              <a:t>space</a:t>
            </a:r>
          </a:p>
          <a:p>
            <a:r>
              <a:rPr lang="en-US" dirty="0" smtClean="0"/>
              <a:t>Histogram of inter-atomic distances</a:t>
            </a:r>
            <a:endParaRPr lang="en-US" dirty="0"/>
          </a:p>
          <a:p>
            <a:r>
              <a:rPr lang="en-US" dirty="0" smtClean="0"/>
              <a:t>Removal of glycan slightly unfolds </a:t>
            </a:r>
            <a:r>
              <a:rPr lang="en-US" dirty="0" err="1" smtClean="0"/>
              <a:t>Env</a:t>
            </a:r>
            <a:endParaRPr lang="en-US" dirty="0" smtClean="0"/>
          </a:p>
          <a:p>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26</a:t>
            </a:fld>
            <a:endParaRPr lang="en-US"/>
          </a:p>
        </p:txBody>
      </p:sp>
      <p:grpSp>
        <p:nvGrpSpPr>
          <p:cNvPr id="7" name="Group 6"/>
          <p:cNvGrpSpPr/>
          <p:nvPr/>
        </p:nvGrpSpPr>
        <p:grpSpPr>
          <a:xfrm>
            <a:off x="5527040" y="191987"/>
            <a:ext cx="6453507" cy="6084656"/>
            <a:chOff x="-3" y="771448"/>
            <a:chExt cx="6453507" cy="6084656"/>
          </a:xfrm>
          <a:effectLst>
            <a:glow rad="101600">
              <a:schemeClr val="accent3">
                <a:satMod val="175000"/>
                <a:alpha val="40000"/>
              </a:schemeClr>
            </a:glow>
          </a:effectLst>
        </p:grpSpPr>
        <p:pic>
          <p:nvPicPr>
            <p:cNvPr id="5" name="Picture 4"/>
            <p:cNvPicPr>
              <a:picLocks noChangeAspect="1"/>
            </p:cNvPicPr>
            <p:nvPr/>
          </p:nvPicPr>
          <p:blipFill>
            <a:blip r:embed="rId3"/>
            <a:stretch>
              <a:fillRect/>
            </a:stretch>
          </p:blipFill>
          <p:spPr>
            <a:xfrm>
              <a:off x="-1" y="771448"/>
              <a:ext cx="6453505" cy="3060844"/>
            </a:xfrm>
            <a:prstGeom prst="rect">
              <a:avLst/>
            </a:prstGeom>
          </p:spPr>
        </p:pic>
        <p:pic>
          <p:nvPicPr>
            <p:cNvPr id="6" name="Picture 5"/>
            <p:cNvPicPr>
              <a:picLocks noChangeAspect="1"/>
            </p:cNvPicPr>
            <p:nvPr/>
          </p:nvPicPr>
          <p:blipFill>
            <a:blip r:embed="rId4"/>
            <a:stretch>
              <a:fillRect/>
            </a:stretch>
          </p:blipFill>
          <p:spPr>
            <a:xfrm>
              <a:off x="-3" y="3832291"/>
              <a:ext cx="6453507" cy="3023813"/>
            </a:xfrm>
            <a:prstGeom prst="rect">
              <a:avLst/>
            </a:prstGeom>
          </p:spPr>
        </p:pic>
      </p:grpSp>
      <p:pic>
        <p:nvPicPr>
          <p:cNvPr id="8" name="Picture 7"/>
          <p:cNvPicPr>
            <a:picLocks noChangeAspect="1"/>
          </p:cNvPicPr>
          <p:nvPr/>
        </p:nvPicPr>
        <p:blipFill>
          <a:blip r:embed="rId5"/>
          <a:stretch>
            <a:fillRect/>
          </a:stretch>
        </p:blipFill>
        <p:spPr>
          <a:xfrm>
            <a:off x="1279211" y="4478896"/>
            <a:ext cx="3554730" cy="2255279"/>
          </a:xfrm>
          <a:prstGeom prst="rect">
            <a:avLst/>
          </a:prstGeom>
        </p:spPr>
      </p:pic>
      <p:sp>
        <p:nvSpPr>
          <p:cNvPr id="9" name="Rectangle 8"/>
          <p:cNvSpPr/>
          <p:nvPr/>
        </p:nvSpPr>
        <p:spPr>
          <a:xfrm>
            <a:off x="7422797" y="2911283"/>
            <a:ext cx="1490664" cy="369332"/>
          </a:xfrm>
          <a:prstGeom prst="rect">
            <a:avLst/>
          </a:prstGeom>
        </p:spPr>
        <p:txBody>
          <a:bodyPr wrap="none">
            <a:spAutoFit/>
          </a:bodyPr>
          <a:lstStyle/>
          <a:p>
            <a:r>
              <a:rPr lang="en-US" b="1" dirty="0" smtClean="0"/>
              <a:t>N160 GLYCAN</a:t>
            </a:r>
            <a:endParaRPr lang="en-US" b="1" dirty="0"/>
          </a:p>
        </p:txBody>
      </p:sp>
      <p:sp>
        <p:nvSpPr>
          <p:cNvPr id="10" name="Rectangle 9"/>
          <p:cNvSpPr/>
          <p:nvPr/>
        </p:nvSpPr>
        <p:spPr>
          <a:xfrm>
            <a:off x="6913511" y="5987039"/>
            <a:ext cx="2272930" cy="369332"/>
          </a:xfrm>
          <a:prstGeom prst="rect">
            <a:avLst/>
          </a:prstGeom>
        </p:spPr>
        <p:txBody>
          <a:bodyPr wrap="none">
            <a:spAutoFit/>
          </a:bodyPr>
          <a:lstStyle/>
          <a:p>
            <a:r>
              <a:rPr lang="en-US" b="1" dirty="0" smtClean="0"/>
              <a:t>W/OUT N160 GLYCAN</a:t>
            </a:r>
            <a:endParaRPr lang="en-US" b="1" dirty="0"/>
          </a:p>
        </p:txBody>
      </p:sp>
    </p:spTree>
    <p:extLst>
      <p:ext uri="{BB962C8B-B14F-4D97-AF65-F5344CB8AC3E}">
        <p14:creationId xmlns:p14="http://schemas.microsoft.com/office/powerpoint/2010/main" val="39338774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solidFill>
                  <a:schemeClr val="bg1">
                    <a:lumMod val="75000"/>
                  </a:schemeClr>
                </a:solidFill>
              </a:rPr>
              <a:t>Glycosylated KNH1144 SOSIP </a:t>
            </a:r>
            <a:r>
              <a:rPr lang="en-US" dirty="0" err="1" smtClean="0">
                <a:solidFill>
                  <a:schemeClr val="bg1">
                    <a:lumMod val="75000"/>
                  </a:schemeClr>
                </a:solidFill>
              </a:rPr>
              <a:t>Env</a:t>
            </a:r>
            <a:r>
              <a:rPr lang="en-US" dirty="0" smtClean="0">
                <a:solidFill>
                  <a:schemeClr val="bg1">
                    <a:lumMod val="75000"/>
                  </a:schemeClr>
                </a:solidFill>
              </a:rPr>
              <a:t> homology model</a:t>
            </a:r>
          </a:p>
          <a:p>
            <a:r>
              <a:rPr lang="en-US" dirty="0" smtClean="0">
                <a:solidFill>
                  <a:schemeClr val="bg1">
                    <a:lumMod val="75000"/>
                  </a:schemeClr>
                </a:solidFill>
              </a:rPr>
              <a:t>Expression and Purification</a:t>
            </a:r>
          </a:p>
          <a:p>
            <a:r>
              <a:rPr lang="en-US" dirty="0" smtClean="0">
                <a:solidFill>
                  <a:schemeClr val="bg1">
                    <a:lumMod val="75000"/>
                  </a:schemeClr>
                </a:solidFill>
              </a:rPr>
              <a:t>Biophysical characterization:</a:t>
            </a:r>
          </a:p>
          <a:p>
            <a:pPr lvl="1"/>
            <a:r>
              <a:rPr lang="en-US" dirty="0" smtClean="0">
                <a:solidFill>
                  <a:schemeClr val="bg1">
                    <a:lumMod val="75000"/>
                  </a:schemeClr>
                </a:solidFill>
              </a:rPr>
              <a:t>Dynamic Light Scattering (DLS)</a:t>
            </a:r>
          </a:p>
          <a:p>
            <a:pPr lvl="1"/>
            <a:r>
              <a:rPr lang="en-US" dirty="0" smtClean="0">
                <a:solidFill>
                  <a:schemeClr val="bg1">
                    <a:lumMod val="75000"/>
                  </a:schemeClr>
                </a:solidFill>
              </a:rPr>
              <a:t>Thermal stability</a:t>
            </a:r>
          </a:p>
          <a:p>
            <a:pPr lvl="1"/>
            <a:r>
              <a:rPr lang="en-US" dirty="0" smtClean="0">
                <a:solidFill>
                  <a:schemeClr val="bg1">
                    <a:lumMod val="75000"/>
                  </a:schemeClr>
                </a:solidFill>
              </a:rPr>
              <a:t>Negative Stain Electron microscopy (EM)</a:t>
            </a:r>
          </a:p>
          <a:p>
            <a:pPr lvl="1"/>
            <a:r>
              <a:rPr lang="en-US" dirty="0" smtClean="0">
                <a:solidFill>
                  <a:schemeClr val="bg1">
                    <a:lumMod val="75000"/>
                  </a:schemeClr>
                </a:solidFill>
              </a:rPr>
              <a:t>Small Angle X-ray Scattering (SAXS)</a:t>
            </a:r>
          </a:p>
          <a:p>
            <a:r>
              <a:rPr lang="en-US" dirty="0" smtClean="0">
                <a:solidFill>
                  <a:srgbClr val="C00000"/>
                </a:solidFill>
              </a:rPr>
              <a:t>Antigenicity characterization</a:t>
            </a:r>
          </a:p>
          <a:p>
            <a:pPr lvl="1"/>
            <a:r>
              <a:rPr lang="en-US" dirty="0" smtClean="0">
                <a:solidFill>
                  <a:srgbClr val="C00000"/>
                </a:solidFill>
              </a:rPr>
              <a:t>Bio-Layer Interferometry (BLI)</a:t>
            </a:r>
          </a:p>
          <a:p>
            <a:pPr lvl="1"/>
            <a:endParaRPr lang="en-US" dirty="0" smtClean="0"/>
          </a:p>
          <a:p>
            <a:pPr lvl="1"/>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27</a:t>
            </a:fld>
            <a:endParaRPr lang="en-US"/>
          </a:p>
        </p:txBody>
      </p:sp>
    </p:spTree>
    <p:extLst>
      <p:ext uri="{BB962C8B-B14F-4D97-AF65-F5344CB8AC3E}">
        <p14:creationId xmlns:p14="http://schemas.microsoft.com/office/powerpoint/2010/main" val="29463060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http://www.bio-protocol.org/attached/image/20150215/20150215173134_98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571" y="2125920"/>
            <a:ext cx="5405377" cy="31130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63121" y="5030787"/>
            <a:ext cx="6903492" cy="1325563"/>
          </a:xfrm>
        </p:spPr>
        <p:txBody>
          <a:bodyPr>
            <a:normAutofit/>
          </a:bodyPr>
          <a:lstStyle/>
          <a:p>
            <a:r>
              <a:rPr lang="en-US" sz="3200" b="1" dirty="0" smtClean="0">
                <a:solidFill>
                  <a:srgbClr val="C00000"/>
                </a:solidFill>
              </a:rPr>
              <a:t>Bio-Layer Interferometry (BLI) for antigenicity screening</a:t>
            </a:r>
            <a:endParaRPr lang="en-US" sz="3200" b="1" dirty="0">
              <a:solidFill>
                <a:srgbClr val="C00000"/>
              </a:solidFill>
            </a:endParaRPr>
          </a:p>
        </p:txBody>
      </p:sp>
      <p:sp>
        <p:nvSpPr>
          <p:cNvPr id="4" name="Slide Number Placeholder 3"/>
          <p:cNvSpPr>
            <a:spLocks noGrp="1"/>
          </p:cNvSpPr>
          <p:nvPr>
            <p:ph type="sldNum" sz="quarter" idx="12"/>
          </p:nvPr>
        </p:nvSpPr>
        <p:spPr/>
        <p:txBody>
          <a:bodyPr/>
          <a:lstStyle/>
          <a:p>
            <a:fld id="{462A7538-0947-409F-BCD2-C8C59BE7E0ED}" type="slidenum">
              <a:rPr lang="en-US" smtClean="0"/>
              <a:t>28</a:t>
            </a:fld>
            <a:endParaRPr lang="en-US"/>
          </a:p>
        </p:txBody>
      </p:sp>
      <p:pic>
        <p:nvPicPr>
          <p:cNvPr id="3078" name="Picture 6" descr="https://upload.wikimedia.org/wikipedia/en/e/e7/Bio-layer_interferometry_wavelength_shift_due_to_analyte_binding_.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2940" y="8626475"/>
            <a:ext cx="1905000" cy="1733551"/>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1"/>
          <p:cNvSpPr txBox="1">
            <a:spLocks/>
          </p:cNvSpPr>
          <p:nvPr/>
        </p:nvSpPr>
        <p:spPr>
          <a:xfrm>
            <a:off x="569571" y="471308"/>
            <a:ext cx="7197042"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Does the presence of N160 glycan change neutralizing antibody binding to the V1/V2 epitope?</a:t>
            </a:r>
            <a:endParaRPr lang="en-US" dirty="0"/>
          </a:p>
        </p:txBody>
      </p:sp>
      <p:sp>
        <p:nvSpPr>
          <p:cNvPr id="5" name="Rectangle 4"/>
          <p:cNvSpPr/>
          <p:nvPr/>
        </p:nvSpPr>
        <p:spPr>
          <a:xfrm>
            <a:off x="0" y="6420405"/>
            <a:ext cx="6096000" cy="369332"/>
          </a:xfrm>
          <a:prstGeom prst="rect">
            <a:avLst/>
          </a:prstGeom>
        </p:spPr>
        <p:txBody>
          <a:bodyPr>
            <a:spAutoFit/>
          </a:bodyPr>
          <a:lstStyle/>
          <a:p>
            <a:r>
              <a:rPr lang="en-US" dirty="0"/>
              <a:t>http://</a:t>
            </a:r>
            <a:r>
              <a:rPr lang="en-US" dirty="0" smtClean="0"/>
              <a:t>www.bio-protocol.org/attached/image/2015021.jpg</a:t>
            </a:r>
            <a:endParaRPr lang="en-US" dirty="0"/>
          </a:p>
        </p:txBody>
      </p:sp>
      <p:grpSp>
        <p:nvGrpSpPr>
          <p:cNvPr id="37" name="Group 36"/>
          <p:cNvGrpSpPr/>
          <p:nvPr/>
        </p:nvGrpSpPr>
        <p:grpSpPr>
          <a:xfrm>
            <a:off x="8136032" y="165655"/>
            <a:ext cx="3482340" cy="6530296"/>
            <a:chOff x="615048" y="907979"/>
            <a:chExt cx="3396447" cy="6369225"/>
          </a:xfrm>
          <a:effectLst>
            <a:glow rad="101600">
              <a:schemeClr val="accent3">
                <a:satMod val="175000"/>
                <a:alpha val="40000"/>
              </a:schemeClr>
            </a:glow>
          </a:effectLst>
        </p:grpSpPr>
        <p:pic>
          <p:nvPicPr>
            <p:cNvPr id="38" name="Picture 37"/>
            <p:cNvPicPr>
              <a:picLocks noChangeAspect="1"/>
            </p:cNvPicPr>
            <p:nvPr/>
          </p:nvPicPr>
          <p:blipFill>
            <a:blip r:embed="rId5"/>
            <a:stretch>
              <a:fillRect/>
            </a:stretch>
          </p:blipFill>
          <p:spPr>
            <a:xfrm>
              <a:off x="615048" y="907979"/>
              <a:ext cx="3394113" cy="3504491"/>
            </a:xfrm>
            <a:prstGeom prst="rect">
              <a:avLst/>
            </a:prstGeom>
          </p:spPr>
        </p:pic>
        <p:pic>
          <p:nvPicPr>
            <p:cNvPr id="39" name="Picture 38"/>
            <p:cNvPicPr>
              <a:picLocks noChangeAspect="1"/>
            </p:cNvPicPr>
            <p:nvPr/>
          </p:nvPicPr>
          <p:blipFill>
            <a:blip r:embed="rId6"/>
            <a:stretch>
              <a:fillRect/>
            </a:stretch>
          </p:blipFill>
          <p:spPr>
            <a:xfrm>
              <a:off x="615048" y="4412470"/>
              <a:ext cx="3396447" cy="2864734"/>
            </a:xfrm>
            <a:prstGeom prst="rect">
              <a:avLst/>
            </a:prstGeom>
          </p:spPr>
        </p:pic>
      </p:grpSp>
    </p:spTree>
    <p:extLst>
      <p:ext uri="{BB962C8B-B14F-4D97-AF65-F5344CB8AC3E}">
        <p14:creationId xmlns:p14="http://schemas.microsoft.com/office/powerpoint/2010/main" val="1482544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12"/>
          <p:cNvGrpSpPr>
            <a:grpSpLocks/>
          </p:cNvGrpSpPr>
          <p:nvPr/>
        </p:nvGrpSpPr>
        <p:grpSpPr bwMode="auto">
          <a:xfrm>
            <a:off x="1736202" y="2133482"/>
            <a:ext cx="3420847" cy="3341343"/>
            <a:chOff x="3389" y="267"/>
            <a:chExt cx="2304" cy="2178"/>
          </a:xfrm>
          <a:effectLst>
            <a:glow rad="139700">
              <a:schemeClr val="accent3">
                <a:satMod val="175000"/>
                <a:alpha val="40000"/>
              </a:schemeClr>
            </a:glow>
          </a:effectLst>
        </p:grpSpPr>
        <p:pic>
          <p:nvPicPr>
            <p:cNvPr id="39" name="Picture 2" descr="3_biosensors"/>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89" y="267"/>
              <a:ext cx="2304" cy="2178"/>
            </a:xfrm>
            <a:prstGeom prst="rect">
              <a:avLst/>
            </a:prstGeom>
            <a:noFill/>
            <a:ln w="9525">
              <a:noFill/>
              <a:miter lim="800000"/>
              <a:headEnd/>
              <a:tailEnd/>
            </a:ln>
          </p:spPr>
        </p:pic>
        <p:sp>
          <p:nvSpPr>
            <p:cNvPr id="40" name="Rectangle 6"/>
            <p:cNvSpPr>
              <a:spLocks noChangeArrowheads="1"/>
            </p:cNvSpPr>
            <p:nvPr/>
          </p:nvSpPr>
          <p:spPr bwMode="auto">
            <a:xfrm>
              <a:off x="3936" y="1646"/>
              <a:ext cx="841" cy="40"/>
            </a:xfrm>
            <a:prstGeom prst="rect">
              <a:avLst/>
            </a:prstGeom>
            <a:solidFill>
              <a:srgbClr val="FFCC99"/>
            </a:solidFill>
            <a:ln w="9525">
              <a:noFill/>
              <a:miter lim="800000"/>
              <a:headEnd/>
              <a:tailEnd/>
            </a:ln>
          </p:spPr>
          <p:txBody>
            <a:bodyPr wrap="none" anchor="ctr"/>
            <a:lstStyle/>
            <a:p>
              <a:pPr algn="ctr" eaLnBrk="0" hangingPunct="0"/>
              <a:endParaRPr lang="en-US"/>
            </a:p>
          </p:txBody>
        </p:sp>
        <p:sp>
          <p:nvSpPr>
            <p:cNvPr id="41" name="Text Box 8"/>
            <p:cNvSpPr txBox="1">
              <a:spLocks noChangeArrowheads="1"/>
            </p:cNvSpPr>
            <p:nvPr/>
          </p:nvSpPr>
          <p:spPr bwMode="auto">
            <a:xfrm>
              <a:off x="3903" y="325"/>
              <a:ext cx="1748" cy="206"/>
            </a:xfrm>
            <a:prstGeom prst="rect">
              <a:avLst/>
            </a:prstGeom>
            <a:noFill/>
            <a:ln w="9525">
              <a:noFill/>
              <a:miter lim="800000"/>
              <a:headEnd/>
              <a:tailEnd/>
            </a:ln>
          </p:spPr>
          <p:txBody>
            <a:bodyPr wrap="square">
              <a:spAutoFit/>
            </a:bodyPr>
            <a:lstStyle/>
            <a:p>
              <a:pPr eaLnBrk="0" hangingPunct="0"/>
              <a:r>
                <a:rPr lang="en-US" sz="1200" b="1" dirty="0">
                  <a:solidFill>
                    <a:srgbClr val="008000"/>
                  </a:solidFill>
                </a:rPr>
                <a:t> </a:t>
              </a:r>
              <a:r>
                <a:rPr lang="en-US" sz="1200" b="1" dirty="0" smtClean="0">
                  <a:solidFill>
                    <a:srgbClr val="008000"/>
                  </a:solidFill>
                </a:rPr>
                <a:t>|----  </a:t>
              </a:r>
              <a:r>
                <a:rPr lang="en-US" sz="1200" b="1" dirty="0">
                  <a:solidFill>
                    <a:srgbClr val="008000"/>
                  </a:solidFill>
                </a:rPr>
                <a:t>600 </a:t>
              </a:r>
              <a:r>
                <a:rPr lang="en-US" sz="1200" b="1" dirty="0">
                  <a:solidFill>
                    <a:srgbClr val="008000"/>
                  </a:solidFill>
                  <a:latin typeface="Symbol" pitchFamily="18" charset="2"/>
                </a:rPr>
                <a:t>m</a:t>
              </a:r>
              <a:r>
                <a:rPr lang="en-US" sz="1200" b="1" dirty="0">
                  <a:solidFill>
                    <a:srgbClr val="008000"/>
                  </a:solidFill>
                </a:rPr>
                <a:t>m </a:t>
              </a:r>
              <a:r>
                <a:rPr lang="en-US" sz="1200" b="1" dirty="0" smtClean="0">
                  <a:solidFill>
                    <a:srgbClr val="008000"/>
                  </a:solidFill>
                </a:rPr>
                <a:t>-----|</a:t>
              </a:r>
              <a:endParaRPr lang="en-US" sz="1200" b="1" dirty="0">
                <a:solidFill>
                  <a:srgbClr val="008000"/>
                </a:solidFill>
              </a:endParaRPr>
            </a:p>
          </p:txBody>
        </p:sp>
      </p:grpSp>
      <p:sp>
        <p:nvSpPr>
          <p:cNvPr id="10246" name="Rectangle 6"/>
          <p:cNvSpPr>
            <a:spLocks noGrp="1" noChangeArrowheads="1"/>
          </p:cNvSpPr>
          <p:nvPr>
            <p:ph type="title"/>
          </p:nvPr>
        </p:nvSpPr>
        <p:spPr>
          <a:xfrm>
            <a:off x="381965" y="188076"/>
            <a:ext cx="10515600" cy="1325563"/>
          </a:xfrm>
        </p:spPr>
        <p:txBody>
          <a:bodyPr>
            <a:normAutofit fontScale="90000"/>
          </a:bodyPr>
          <a:lstStyle/>
          <a:p>
            <a:r>
              <a:rPr lang="en-US" dirty="0" smtClean="0"/>
              <a:t>Monitoring the Interference Pattern vs. Time </a:t>
            </a:r>
            <a:br>
              <a:rPr lang="en-US" dirty="0" smtClean="0"/>
            </a:br>
            <a:r>
              <a:rPr lang="en-US" dirty="0" smtClean="0"/>
              <a:t>Provides Kinetic Data on Molecular Interactions</a:t>
            </a:r>
          </a:p>
        </p:txBody>
      </p:sp>
      <p:grpSp>
        <p:nvGrpSpPr>
          <p:cNvPr id="32" name="Group 31"/>
          <p:cNvGrpSpPr/>
          <p:nvPr/>
        </p:nvGrpSpPr>
        <p:grpSpPr>
          <a:xfrm>
            <a:off x="6643868" y="2055330"/>
            <a:ext cx="4384813" cy="3419495"/>
            <a:chOff x="474203" y="3083355"/>
            <a:chExt cx="4206875" cy="3148013"/>
          </a:xfrm>
          <a:effectLst>
            <a:glow rad="139700">
              <a:schemeClr val="accent3">
                <a:satMod val="175000"/>
                <a:alpha val="40000"/>
              </a:schemeClr>
            </a:glow>
          </a:effectLst>
        </p:grpSpPr>
        <p:pic>
          <p:nvPicPr>
            <p:cNvPr id="33" name="Picture 3" descr="Slide6_biosensor_tip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74203" y="3083355"/>
              <a:ext cx="4206875" cy="3148013"/>
            </a:xfrm>
            <a:prstGeom prst="rect">
              <a:avLst/>
            </a:prstGeom>
            <a:noFill/>
            <a:ln w="9525">
              <a:noFill/>
              <a:miter lim="800000"/>
              <a:headEnd/>
              <a:tailEnd/>
            </a:ln>
          </p:spPr>
        </p:pic>
        <p:sp>
          <p:nvSpPr>
            <p:cNvPr id="34" name="Line 8"/>
            <p:cNvSpPr>
              <a:spLocks noChangeShapeType="1"/>
            </p:cNvSpPr>
            <p:nvPr/>
          </p:nvSpPr>
          <p:spPr bwMode="auto">
            <a:xfrm flipH="1">
              <a:off x="2684003" y="3388155"/>
              <a:ext cx="762000" cy="0"/>
            </a:xfrm>
            <a:prstGeom prst="line">
              <a:avLst/>
            </a:prstGeom>
            <a:noFill/>
            <a:ln w="9525">
              <a:solidFill>
                <a:schemeClr val="tx1"/>
              </a:solidFill>
              <a:round/>
              <a:headEnd/>
              <a:tailEnd type="triangle" w="med" len="med"/>
            </a:ln>
          </p:spPr>
          <p:txBody>
            <a:bodyPr/>
            <a:lstStyle/>
            <a:p>
              <a:endParaRPr lang="en-US"/>
            </a:p>
          </p:txBody>
        </p:sp>
        <p:sp>
          <p:nvSpPr>
            <p:cNvPr id="35" name="Line 9"/>
            <p:cNvSpPr>
              <a:spLocks noChangeShapeType="1"/>
            </p:cNvSpPr>
            <p:nvPr/>
          </p:nvSpPr>
          <p:spPr bwMode="auto">
            <a:xfrm flipH="1">
              <a:off x="2455403" y="3464355"/>
              <a:ext cx="990600" cy="0"/>
            </a:xfrm>
            <a:prstGeom prst="line">
              <a:avLst/>
            </a:prstGeom>
            <a:noFill/>
            <a:ln w="9525">
              <a:solidFill>
                <a:schemeClr val="tx1"/>
              </a:solidFill>
              <a:round/>
              <a:headEnd/>
              <a:tailEnd type="triangle" w="med" len="med"/>
            </a:ln>
          </p:spPr>
          <p:txBody>
            <a:bodyPr/>
            <a:lstStyle/>
            <a:p>
              <a:endParaRPr lang="en-US"/>
            </a:p>
          </p:txBody>
        </p:sp>
        <p:sp>
          <p:nvSpPr>
            <p:cNvPr id="36" name="Line 10"/>
            <p:cNvSpPr>
              <a:spLocks noChangeShapeType="1"/>
            </p:cNvSpPr>
            <p:nvPr/>
          </p:nvSpPr>
          <p:spPr bwMode="auto">
            <a:xfrm>
              <a:off x="1007603" y="3692955"/>
              <a:ext cx="381000" cy="0"/>
            </a:xfrm>
            <a:prstGeom prst="line">
              <a:avLst/>
            </a:prstGeom>
            <a:noFill/>
            <a:ln w="9525">
              <a:solidFill>
                <a:schemeClr val="tx1"/>
              </a:solidFill>
              <a:round/>
              <a:headEnd/>
              <a:tailEnd type="triangle" w="med" len="med"/>
            </a:ln>
          </p:spPr>
          <p:txBody>
            <a:bodyPr/>
            <a:lstStyle/>
            <a:p>
              <a:endParaRPr lang="en-US"/>
            </a:p>
          </p:txBody>
        </p:sp>
      </p:grpSp>
      <p:sp>
        <p:nvSpPr>
          <p:cNvPr id="2" name="Rectangle 1"/>
          <p:cNvSpPr/>
          <p:nvPr/>
        </p:nvSpPr>
        <p:spPr>
          <a:xfrm>
            <a:off x="8277025" y="6488668"/>
            <a:ext cx="3903822" cy="369332"/>
          </a:xfrm>
          <a:prstGeom prst="rect">
            <a:avLst/>
          </a:prstGeom>
        </p:spPr>
        <p:txBody>
          <a:bodyPr wrap="square">
            <a:spAutoFit/>
          </a:bodyPr>
          <a:lstStyle/>
          <a:p>
            <a:r>
              <a:rPr lang="en-US" dirty="0"/>
              <a:t>http://</a:t>
            </a:r>
            <a:r>
              <a:rPr lang="en-US" dirty="0" smtClean="0"/>
              <a:t>www.fortebio.com/interactions/</a:t>
            </a:r>
            <a:endParaRPr lang="en-US" dirty="0"/>
          </a:p>
        </p:txBody>
      </p:sp>
    </p:spTree>
    <p:extLst>
      <p:ext uri="{BB962C8B-B14F-4D97-AF65-F5344CB8AC3E}">
        <p14:creationId xmlns:p14="http://schemas.microsoft.com/office/powerpoint/2010/main" val="27983984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42" y="189194"/>
            <a:ext cx="10515600" cy="1325563"/>
          </a:xfrm>
        </p:spPr>
        <p:txBody>
          <a:bodyPr/>
          <a:lstStyle/>
          <a:p>
            <a:r>
              <a:rPr lang="en-US" dirty="0" smtClean="0"/>
              <a:t>HIV </a:t>
            </a:r>
            <a:r>
              <a:rPr lang="en-US" dirty="0" err="1" smtClean="0"/>
              <a:t>Env</a:t>
            </a:r>
            <a:r>
              <a:rPr lang="en-US" dirty="0" smtClean="0"/>
              <a:t> glycoprotein – vaccine design target</a:t>
            </a:r>
            <a:endParaRPr lang="en-US" dirty="0"/>
          </a:p>
        </p:txBody>
      </p:sp>
      <p:sp>
        <p:nvSpPr>
          <p:cNvPr id="3" name="Content Placeholder 2"/>
          <p:cNvSpPr>
            <a:spLocks noGrp="1"/>
          </p:cNvSpPr>
          <p:nvPr>
            <p:ph idx="1"/>
          </p:nvPr>
        </p:nvSpPr>
        <p:spPr>
          <a:xfrm>
            <a:off x="120806" y="1703067"/>
            <a:ext cx="6339428" cy="4879808"/>
          </a:xfrm>
        </p:spPr>
        <p:txBody>
          <a:bodyPr>
            <a:normAutofit fontScale="70000" lnSpcReduction="20000"/>
          </a:bodyPr>
          <a:lstStyle/>
          <a:p>
            <a:r>
              <a:rPr lang="en-US" dirty="0" smtClean="0"/>
              <a:t>Envelope trimer (</a:t>
            </a:r>
            <a:r>
              <a:rPr lang="en-US" dirty="0" err="1" smtClean="0"/>
              <a:t>Env</a:t>
            </a:r>
            <a:r>
              <a:rPr lang="en-US" dirty="0" smtClean="0"/>
              <a:t>) as immunogen and vaccine candidate:</a:t>
            </a:r>
          </a:p>
          <a:p>
            <a:pPr lvl="1"/>
            <a:r>
              <a:rPr lang="en-US" dirty="0" smtClean="0"/>
              <a:t>Elicits broadly neutralizing antibodies (</a:t>
            </a:r>
            <a:r>
              <a:rPr lang="en-US" dirty="0" err="1" smtClean="0"/>
              <a:t>bNAbs</a:t>
            </a:r>
            <a:r>
              <a:rPr lang="en-US" dirty="0" smtClean="0"/>
              <a:t>)</a:t>
            </a:r>
          </a:p>
          <a:p>
            <a:pPr lvl="1"/>
            <a:r>
              <a:rPr lang="en-US" dirty="0" err="1" smtClean="0"/>
              <a:t>bNAbs</a:t>
            </a:r>
            <a:r>
              <a:rPr lang="en-US" dirty="0" smtClean="0"/>
              <a:t> will bind and neutralize HIV</a:t>
            </a:r>
          </a:p>
          <a:p>
            <a:r>
              <a:rPr lang="en-US" dirty="0" smtClean="0"/>
              <a:t>Trimer of </a:t>
            </a:r>
            <a:r>
              <a:rPr lang="en-US" dirty="0" err="1" smtClean="0"/>
              <a:t>protomers</a:t>
            </a:r>
            <a:endParaRPr lang="en-US" dirty="0" smtClean="0"/>
          </a:p>
          <a:p>
            <a:pPr lvl="1"/>
            <a:r>
              <a:rPr lang="en-US" dirty="0" smtClean="0"/>
              <a:t>gp120 (wheat)</a:t>
            </a:r>
          </a:p>
          <a:p>
            <a:pPr lvl="1"/>
            <a:r>
              <a:rPr lang="en-US" dirty="0" smtClean="0"/>
              <a:t>gp41 (light pink)</a:t>
            </a:r>
          </a:p>
          <a:p>
            <a:r>
              <a:rPr lang="en-US" dirty="0" err="1" smtClean="0"/>
              <a:t>Env</a:t>
            </a:r>
            <a:r>
              <a:rPr lang="en-US" dirty="0" smtClean="0"/>
              <a:t>  is hidden from </a:t>
            </a:r>
            <a:r>
              <a:rPr lang="en-US" dirty="0" err="1" smtClean="0"/>
              <a:t>bNAbs</a:t>
            </a:r>
            <a:r>
              <a:rPr lang="en-US" dirty="0" smtClean="0"/>
              <a:t> by glycan shield (50% mass)</a:t>
            </a:r>
          </a:p>
          <a:p>
            <a:r>
              <a:rPr lang="en-US" dirty="0" smtClean="0"/>
              <a:t>Varying </a:t>
            </a:r>
            <a:r>
              <a:rPr lang="en-US" dirty="0"/>
              <a:t>glycosylation patterns w/ 80 </a:t>
            </a:r>
            <a:r>
              <a:rPr lang="en-US" dirty="0" err="1" smtClean="0"/>
              <a:t>Glycans</a:t>
            </a:r>
            <a:endParaRPr lang="en-US" dirty="0" smtClean="0"/>
          </a:p>
          <a:p>
            <a:r>
              <a:rPr lang="en-US" dirty="0" smtClean="0"/>
              <a:t>Some </a:t>
            </a:r>
            <a:r>
              <a:rPr lang="en-US" dirty="0" err="1" smtClean="0"/>
              <a:t>NAbs</a:t>
            </a:r>
            <a:r>
              <a:rPr lang="en-US" dirty="0" smtClean="0"/>
              <a:t> recognize glycan epitopes</a:t>
            </a:r>
          </a:p>
          <a:p>
            <a:r>
              <a:rPr lang="en-US" dirty="0" smtClean="0"/>
              <a:t>Recognizing and stabilizing vulnerable </a:t>
            </a:r>
            <a:r>
              <a:rPr lang="en-US" dirty="0" err="1" smtClean="0"/>
              <a:t>Env</a:t>
            </a:r>
            <a:r>
              <a:rPr lang="en-US" dirty="0" smtClean="0"/>
              <a:t> </a:t>
            </a:r>
            <a:r>
              <a:rPr lang="en-US" dirty="0" err="1" smtClean="0"/>
              <a:t>comformations</a:t>
            </a:r>
            <a:endParaRPr lang="en-US" dirty="0" smtClean="0"/>
          </a:p>
          <a:p>
            <a:r>
              <a:rPr lang="en-US" dirty="0" smtClean="0"/>
              <a:t>Native-like </a:t>
            </a:r>
            <a:r>
              <a:rPr lang="en-US" dirty="0" err="1" smtClean="0"/>
              <a:t>Env</a:t>
            </a:r>
            <a:r>
              <a:rPr lang="en-US" dirty="0" smtClean="0"/>
              <a:t> model – KNH1144 w/ SOSIP modifications:</a:t>
            </a:r>
          </a:p>
          <a:p>
            <a:pPr lvl="1"/>
            <a:r>
              <a:rPr lang="en-US" dirty="0" smtClean="0"/>
              <a:t>No TMD</a:t>
            </a:r>
          </a:p>
          <a:p>
            <a:pPr lvl="1"/>
            <a:r>
              <a:rPr lang="en-US" dirty="0" smtClean="0"/>
              <a:t>Extra disulfides between gp41-gp120</a:t>
            </a:r>
          </a:p>
          <a:p>
            <a:endParaRPr lang="en-US" dirty="0" smtClean="0"/>
          </a:p>
          <a:p>
            <a:endParaRPr lang="en-US" dirty="0" smtClean="0"/>
          </a:p>
          <a:p>
            <a:endParaRPr lang="en-US" dirty="0" smtClean="0"/>
          </a:p>
        </p:txBody>
      </p:sp>
      <p:sp>
        <p:nvSpPr>
          <p:cNvPr id="4" name="Slide Number Placeholder 3"/>
          <p:cNvSpPr>
            <a:spLocks noGrp="1"/>
          </p:cNvSpPr>
          <p:nvPr>
            <p:ph type="sldNum" sz="quarter" idx="12"/>
          </p:nvPr>
        </p:nvSpPr>
        <p:spPr/>
        <p:txBody>
          <a:bodyPr/>
          <a:lstStyle/>
          <a:p>
            <a:fld id="{462A7538-0947-409F-BCD2-C8C59BE7E0ED}" type="slidenum">
              <a:rPr lang="en-US" smtClean="0"/>
              <a:t>3</a:t>
            </a:fld>
            <a:endParaRPr lang="en-US"/>
          </a:p>
        </p:txBody>
      </p:sp>
      <p:pic>
        <p:nvPicPr>
          <p:cNvPr id="5" name="Picture 5" descr="human-immunodeficiency-virus-HIV-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0236" y="1422855"/>
            <a:ext cx="4861560" cy="486156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6870721" y="2699109"/>
            <a:ext cx="4483079" cy="4068432"/>
            <a:chOff x="6870721" y="2699109"/>
            <a:chExt cx="4483079" cy="4068432"/>
          </a:xfrm>
        </p:grpSpPr>
        <p:pic>
          <p:nvPicPr>
            <p:cNvPr id="6" name="Picture 5"/>
            <p:cNvPicPr>
              <a:picLocks noChangeAspect="1"/>
            </p:cNvPicPr>
            <p:nvPr/>
          </p:nvPicPr>
          <p:blipFill>
            <a:blip r:embed="rId4"/>
            <a:stretch>
              <a:fillRect/>
            </a:stretch>
          </p:blipFill>
          <p:spPr>
            <a:xfrm>
              <a:off x="6870721" y="2699109"/>
              <a:ext cx="4483079" cy="2452114"/>
            </a:xfrm>
            <a:prstGeom prst="rect">
              <a:avLst/>
            </a:prstGeom>
          </p:spPr>
        </p:pic>
        <p:sp>
          <p:nvSpPr>
            <p:cNvPr id="7" name="Rectangle 6"/>
            <p:cNvSpPr/>
            <p:nvPr/>
          </p:nvSpPr>
          <p:spPr>
            <a:xfrm>
              <a:off x="9295424" y="6398209"/>
              <a:ext cx="1820114" cy="369332"/>
            </a:xfrm>
            <a:prstGeom prst="rect">
              <a:avLst/>
            </a:prstGeom>
          </p:spPr>
          <p:txBody>
            <a:bodyPr wrap="none">
              <a:spAutoFit/>
            </a:bodyPr>
            <a:lstStyle/>
            <a:p>
              <a:r>
                <a:rPr lang="en-US" dirty="0" smtClean="0"/>
                <a:t>Julien et al., 2012</a:t>
              </a:r>
              <a:endParaRPr lang="en-US" dirty="0"/>
            </a:p>
          </p:txBody>
        </p:sp>
      </p:grpSp>
      <p:pic>
        <p:nvPicPr>
          <p:cNvPr id="8" name="Picture 7"/>
          <p:cNvPicPr>
            <a:picLocks noChangeAspect="1"/>
          </p:cNvPicPr>
          <p:nvPr/>
        </p:nvPicPr>
        <p:blipFill>
          <a:blip r:embed="rId5"/>
          <a:stretch>
            <a:fillRect/>
          </a:stretch>
        </p:blipFill>
        <p:spPr>
          <a:xfrm>
            <a:off x="6920496" y="1756928"/>
            <a:ext cx="4301039" cy="4137282"/>
          </a:xfrm>
          <a:prstGeom prst="rect">
            <a:avLst/>
          </a:prstGeom>
        </p:spPr>
      </p:pic>
      <p:pic>
        <p:nvPicPr>
          <p:cNvPr id="9" name="Picture 8"/>
          <p:cNvPicPr>
            <a:picLocks noChangeAspect="1"/>
          </p:cNvPicPr>
          <p:nvPr/>
        </p:nvPicPr>
        <p:blipFill>
          <a:blip r:embed="rId6"/>
          <a:stretch>
            <a:fillRect/>
          </a:stretch>
        </p:blipFill>
        <p:spPr>
          <a:xfrm>
            <a:off x="7131710" y="2048521"/>
            <a:ext cx="3878609" cy="3702130"/>
          </a:xfrm>
          <a:prstGeom prst="rect">
            <a:avLst/>
          </a:prstGeom>
        </p:spPr>
      </p:pic>
      <p:pic>
        <p:nvPicPr>
          <p:cNvPr id="10" name="Picture 9"/>
          <p:cNvPicPr>
            <a:picLocks noChangeAspect="1"/>
          </p:cNvPicPr>
          <p:nvPr/>
        </p:nvPicPr>
        <p:blipFill>
          <a:blip r:embed="rId7"/>
          <a:stretch>
            <a:fillRect/>
          </a:stretch>
        </p:blipFill>
        <p:spPr>
          <a:xfrm>
            <a:off x="6518431" y="1533377"/>
            <a:ext cx="5187657" cy="4487040"/>
          </a:xfrm>
          <a:prstGeom prst="rect">
            <a:avLst/>
          </a:prstGeom>
        </p:spPr>
      </p:pic>
      <p:grpSp>
        <p:nvGrpSpPr>
          <p:cNvPr id="11" name="Group 10"/>
          <p:cNvGrpSpPr/>
          <p:nvPr/>
        </p:nvGrpSpPr>
        <p:grpSpPr>
          <a:xfrm>
            <a:off x="8091128" y="1244600"/>
            <a:ext cx="3134622" cy="5408876"/>
            <a:chOff x="7033934" y="173038"/>
            <a:chExt cx="3907115" cy="6741834"/>
          </a:xfrm>
        </p:grpSpPr>
        <p:pic>
          <p:nvPicPr>
            <p:cNvPr id="12" name="Picture 11"/>
            <p:cNvPicPr>
              <a:picLocks noChangeAspect="1"/>
            </p:cNvPicPr>
            <p:nvPr/>
          </p:nvPicPr>
          <p:blipFill>
            <a:blip r:embed="rId8"/>
            <a:stretch>
              <a:fillRect/>
            </a:stretch>
          </p:blipFill>
          <p:spPr>
            <a:xfrm>
              <a:off x="7207630" y="173038"/>
              <a:ext cx="3733419" cy="3035300"/>
            </a:xfrm>
            <a:prstGeom prst="rect">
              <a:avLst/>
            </a:prstGeom>
            <a:effectLst>
              <a:glow rad="101600">
                <a:schemeClr val="accent3">
                  <a:satMod val="175000"/>
                  <a:alpha val="40000"/>
                </a:schemeClr>
              </a:glow>
            </a:effectLst>
          </p:spPr>
        </p:pic>
        <p:pic>
          <p:nvPicPr>
            <p:cNvPr id="13" name="Picture 12"/>
            <p:cNvPicPr>
              <a:picLocks noChangeAspect="1"/>
            </p:cNvPicPr>
            <p:nvPr/>
          </p:nvPicPr>
          <p:blipFill>
            <a:blip r:embed="rId9"/>
            <a:stretch>
              <a:fillRect/>
            </a:stretch>
          </p:blipFill>
          <p:spPr>
            <a:xfrm>
              <a:off x="7207630" y="3393373"/>
              <a:ext cx="3733419" cy="3145539"/>
            </a:xfrm>
            <a:prstGeom prst="rect">
              <a:avLst/>
            </a:prstGeom>
            <a:effectLst>
              <a:glow rad="101600">
                <a:schemeClr val="accent3">
                  <a:satMod val="175000"/>
                  <a:alpha val="40000"/>
                </a:schemeClr>
              </a:glow>
            </a:effectLst>
          </p:spPr>
        </p:pic>
        <p:sp>
          <p:nvSpPr>
            <p:cNvPr id="14" name="Rectangle 13"/>
            <p:cNvSpPr/>
            <p:nvPr/>
          </p:nvSpPr>
          <p:spPr>
            <a:xfrm>
              <a:off x="7033934" y="6545540"/>
              <a:ext cx="2116605" cy="369332"/>
            </a:xfrm>
            <a:prstGeom prst="rect">
              <a:avLst/>
            </a:prstGeom>
          </p:spPr>
          <p:txBody>
            <a:bodyPr wrap="none">
              <a:spAutoFit/>
            </a:bodyPr>
            <a:lstStyle/>
            <a:p>
              <a:r>
                <a:rPr lang="en-US" dirty="0" err="1" smtClean="0"/>
                <a:t>Guttman</a:t>
              </a:r>
              <a:r>
                <a:rPr lang="en-US" dirty="0" smtClean="0"/>
                <a:t> et al., 2015</a:t>
              </a:r>
              <a:endParaRPr lang="en-US" dirty="0"/>
            </a:p>
          </p:txBody>
        </p:sp>
      </p:grpSp>
    </p:spTree>
    <p:extLst>
      <p:ext uri="{BB962C8B-B14F-4D97-AF65-F5344CB8AC3E}">
        <p14:creationId xmlns:p14="http://schemas.microsoft.com/office/powerpoint/2010/main" val="827399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9"/>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15"/>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3">
                                            <p:txEl>
                                              <p:pRg st="10" end="1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
                                            <p:txEl>
                                              <p:pRg st="11" end="1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Line 2"/>
          <p:cNvSpPr>
            <a:spLocks noChangeShapeType="1"/>
          </p:cNvSpPr>
          <p:nvPr/>
        </p:nvSpPr>
        <p:spPr bwMode="auto">
          <a:xfrm>
            <a:off x="6187123" y="4139248"/>
            <a:ext cx="1346200" cy="0"/>
          </a:xfrm>
          <a:prstGeom prst="line">
            <a:avLst/>
          </a:prstGeom>
          <a:noFill/>
          <a:ln w="9525">
            <a:solidFill>
              <a:schemeClr val="tx1"/>
            </a:solidFill>
            <a:prstDash val="dash"/>
            <a:round/>
            <a:headEnd/>
            <a:tailEnd/>
          </a:ln>
        </p:spPr>
        <p:txBody>
          <a:bodyPr/>
          <a:lstStyle/>
          <a:p>
            <a:endParaRPr lang="en-US"/>
          </a:p>
        </p:txBody>
      </p:sp>
      <p:sp>
        <p:nvSpPr>
          <p:cNvPr id="10243" name="Rectangle 3"/>
          <p:cNvSpPr>
            <a:spLocks noChangeArrowheads="1"/>
          </p:cNvSpPr>
          <p:nvPr/>
        </p:nvSpPr>
        <p:spPr bwMode="auto">
          <a:xfrm>
            <a:off x="6309361" y="1584960"/>
            <a:ext cx="1101725" cy="2554288"/>
          </a:xfrm>
          <a:prstGeom prst="rect">
            <a:avLst/>
          </a:prstGeom>
          <a:gradFill rotWithShape="1">
            <a:gsLst>
              <a:gs pos="0">
                <a:srgbClr val="A0A0A4"/>
              </a:gs>
              <a:gs pos="50000">
                <a:srgbClr val="CECED0"/>
              </a:gs>
              <a:gs pos="100000">
                <a:srgbClr val="A0A0A4"/>
              </a:gs>
            </a:gsLst>
            <a:lin ang="0" scaled="1"/>
          </a:gradFill>
          <a:ln w="9525">
            <a:noFill/>
            <a:miter lim="800000"/>
            <a:headEnd/>
            <a:tailEnd/>
          </a:ln>
        </p:spPr>
        <p:txBody>
          <a:bodyPr wrap="none" anchor="ctr"/>
          <a:lstStyle/>
          <a:p>
            <a:endParaRPr lang="en-US"/>
          </a:p>
        </p:txBody>
      </p:sp>
      <p:sp>
        <p:nvSpPr>
          <p:cNvPr id="10244" name="Rectangle 4"/>
          <p:cNvSpPr>
            <a:spLocks noChangeArrowheads="1"/>
          </p:cNvSpPr>
          <p:nvPr/>
        </p:nvSpPr>
        <p:spPr bwMode="auto">
          <a:xfrm>
            <a:off x="6309361" y="3896360"/>
            <a:ext cx="1101725" cy="242888"/>
          </a:xfrm>
          <a:prstGeom prst="rect">
            <a:avLst/>
          </a:prstGeom>
          <a:gradFill rotWithShape="1">
            <a:gsLst>
              <a:gs pos="0">
                <a:srgbClr val="3A6E8F"/>
              </a:gs>
              <a:gs pos="50000">
                <a:srgbClr val="E1E9EE"/>
              </a:gs>
              <a:gs pos="100000">
                <a:srgbClr val="3A6E8F"/>
              </a:gs>
            </a:gsLst>
            <a:lin ang="0" scaled="1"/>
          </a:gradFill>
          <a:ln w="9525">
            <a:noFill/>
            <a:miter lim="800000"/>
            <a:headEnd/>
            <a:tailEnd/>
          </a:ln>
        </p:spPr>
        <p:txBody>
          <a:bodyPr wrap="none" anchor="ctr"/>
          <a:lstStyle/>
          <a:p>
            <a:endParaRPr lang="en-US"/>
          </a:p>
        </p:txBody>
      </p:sp>
      <p:sp>
        <p:nvSpPr>
          <p:cNvPr id="10245" name="Line 5"/>
          <p:cNvSpPr>
            <a:spLocks noChangeShapeType="1"/>
          </p:cNvSpPr>
          <p:nvPr/>
        </p:nvSpPr>
        <p:spPr bwMode="auto">
          <a:xfrm>
            <a:off x="6187123" y="3896360"/>
            <a:ext cx="1346200" cy="0"/>
          </a:xfrm>
          <a:prstGeom prst="line">
            <a:avLst/>
          </a:prstGeom>
          <a:noFill/>
          <a:ln w="9525">
            <a:solidFill>
              <a:schemeClr val="tx1"/>
            </a:solidFill>
            <a:prstDash val="dash"/>
            <a:round/>
            <a:headEnd/>
            <a:tailEnd/>
          </a:ln>
        </p:spPr>
        <p:txBody>
          <a:bodyPr/>
          <a:lstStyle/>
          <a:p>
            <a:endParaRPr lang="en-US"/>
          </a:p>
        </p:txBody>
      </p:sp>
      <p:sp>
        <p:nvSpPr>
          <p:cNvPr id="10246" name="Rectangle 6"/>
          <p:cNvSpPr>
            <a:spLocks noGrp="1" noChangeArrowheads="1"/>
          </p:cNvSpPr>
          <p:nvPr>
            <p:ph type="title"/>
          </p:nvPr>
        </p:nvSpPr>
        <p:spPr>
          <a:xfrm>
            <a:off x="0" y="-14868"/>
            <a:ext cx="10515600" cy="1325563"/>
          </a:xfrm>
        </p:spPr>
        <p:txBody>
          <a:bodyPr>
            <a:normAutofit fontScale="90000"/>
          </a:bodyPr>
          <a:lstStyle/>
          <a:p>
            <a:r>
              <a:rPr lang="en-US" dirty="0" smtClean="0"/>
              <a:t>Monitoring the Interference Pattern vs. Time </a:t>
            </a:r>
            <a:br>
              <a:rPr lang="en-US" dirty="0" smtClean="0"/>
            </a:br>
            <a:r>
              <a:rPr lang="en-US" dirty="0" smtClean="0"/>
              <a:t>Provides Kinetic Data on Molecular Interactions</a:t>
            </a:r>
          </a:p>
        </p:txBody>
      </p:sp>
      <p:sp>
        <p:nvSpPr>
          <p:cNvPr id="10247" name="AutoShape 7"/>
          <p:cNvSpPr>
            <a:spLocks/>
          </p:cNvSpPr>
          <p:nvPr/>
        </p:nvSpPr>
        <p:spPr bwMode="auto">
          <a:xfrm>
            <a:off x="5815648" y="3899535"/>
            <a:ext cx="228600" cy="228600"/>
          </a:xfrm>
          <a:prstGeom prst="leftBrace">
            <a:avLst>
              <a:gd name="adj1" fmla="val 8333"/>
              <a:gd name="adj2" fmla="val 50000"/>
            </a:avLst>
          </a:prstGeom>
          <a:noFill/>
          <a:ln w="9525">
            <a:solidFill>
              <a:schemeClr val="tx1"/>
            </a:solidFill>
            <a:round/>
            <a:headEnd/>
            <a:tailEnd/>
          </a:ln>
        </p:spPr>
        <p:txBody>
          <a:bodyPr wrap="none" anchor="ctr"/>
          <a:lstStyle/>
          <a:p>
            <a:endParaRPr lang="en-US"/>
          </a:p>
        </p:txBody>
      </p:sp>
      <p:sp>
        <p:nvSpPr>
          <p:cNvPr id="10248" name="Text Box 8"/>
          <p:cNvSpPr txBox="1">
            <a:spLocks noChangeArrowheads="1"/>
          </p:cNvSpPr>
          <p:nvPr/>
        </p:nvSpPr>
        <p:spPr bwMode="auto">
          <a:xfrm>
            <a:off x="4723448" y="3373140"/>
            <a:ext cx="1341438" cy="1046440"/>
          </a:xfrm>
          <a:prstGeom prst="rect">
            <a:avLst/>
          </a:prstGeom>
          <a:noFill/>
          <a:ln w="9525">
            <a:noFill/>
            <a:miter lim="800000"/>
            <a:headEnd/>
            <a:tailEnd/>
          </a:ln>
        </p:spPr>
        <p:txBody>
          <a:bodyPr>
            <a:spAutoFit/>
          </a:bodyPr>
          <a:lstStyle/>
          <a:p>
            <a:pPr algn="ctr"/>
            <a:r>
              <a:rPr lang="en-US" sz="2000" b="1" dirty="0">
                <a:latin typeface="Garamond" pitchFamily="18" charset="0"/>
              </a:rPr>
              <a:t>ℓ </a:t>
            </a:r>
            <a:r>
              <a:rPr lang="en-US" sz="1400" b="1" dirty="0" smtClean="0">
                <a:latin typeface="Garamond" pitchFamily="18" charset="0"/>
              </a:rPr>
              <a:t> = </a:t>
            </a:r>
            <a:r>
              <a:rPr lang="en-US" sz="1400" dirty="0" smtClean="0"/>
              <a:t>Distance </a:t>
            </a:r>
            <a:r>
              <a:rPr lang="en-US" sz="1400" dirty="0"/>
              <a:t>between </a:t>
            </a:r>
            <a:r>
              <a:rPr lang="en-US" sz="1400" dirty="0" smtClean="0"/>
              <a:t>two </a:t>
            </a:r>
            <a:r>
              <a:rPr lang="en-US" sz="1400" dirty="0"/>
              <a:t>reflecting surfaces </a:t>
            </a:r>
            <a:endParaRPr lang="en-US" b="1" dirty="0">
              <a:latin typeface="Garamond" pitchFamily="18" charset="0"/>
            </a:endParaRPr>
          </a:p>
        </p:txBody>
      </p:sp>
      <p:sp>
        <p:nvSpPr>
          <p:cNvPr id="10249" name="Text Box 9"/>
          <p:cNvSpPr txBox="1">
            <a:spLocks noChangeArrowheads="1"/>
          </p:cNvSpPr>
          <p:nvPr/>
        </p:nvSpPr>
        <p:spPr bwMode="auto">
          <a:xfrm>
            <a:off x="4696072" y="4725652"/>
            <a:ext cx="4138613" cy="1107996"/>
          </a:xfrm>
          <a:prstGeom prst="rect">
            <a:avLst/>
          </a:prstGeom>
          <a:noFill/>
          <a:ln w="9525">
            <a:noFill/>
            <a:miter lim="800000"/>
            <a:headEnd/>
            <a:tailEnd/>
          </a:ln>
          <a:effectLst>
            <a:glow rad="101600">
              <a:schemeClr val="accent3">
                <a:satMod val="175000"/>
                <a:alpha val="40000"/>
              </a:schemeClr>
            </a:glow>
          </a:effectLst>
        </p:spPr>
        <p:txBody>
          <a:bodyPr wrap="square">
            <a:spAutoFit/>
          </a:bodyPr>
          <a:lstStyle/>
          <a:p>
            <a:pPr algn="ctr"/>
            <a:r>
              <a:rPr lang="en-US" b="1" dirty="0">
                <a:latin typeface="Garamond" pitchFamily="18" charset="0"/>
              </a:rPr>
              <a:t>Intensity </a:t>
            </a:r>
            <a:r>
              <a:rPr lang="el-GR" b="1" baseline="-25000" dirty="0"/>
              <a:t>λ</a:t>
            </a:r>
            <a:r>
              <a:rPr lang="en-US" b="1" baseline="-25000" dirty="0"/>
              <a:t> </a:t>
            </a:r>
            <a:r>
              <a:rPr lang="en-US" b="1" dirty="0">
                <a:latin typeface="Garamond" pitchFamily="18" charset="0"/>
              </a:rPr>
              <a:t>=</a:t>
            </a:r>
            <a:r>
              <a:rPr lang="en-US" sz="4800" b="1" dirty="0">
                <a:latin typeface="Garamond" pitchFamily="18" charset="0"/>
              </a:rPr>
              <a:t>ƒ(</a:t>
            </a:r>
            <a:r>
              <a:rPr lang="el-GR" b="1" dirty="0">
                <a:latin typeface="Garamond" pitchFamily="18" charset="0"/>
              </a:rPr>
              <a:t>λ</a:t>
            </a:r>
            <a:r>
              <a:rPr lang="en-US" b="1" dirty="0">
                <a:latin typeface="Garamond" pitchFamily="18" charset="0"/>
              </a:rPr>
              <a:t>, ℓ</a:t>
            </a:r>
            <a:r>
              <a:rPr lang="en-US" sz="4800" b="1" dirty="0">
                <a:latin typeface="Garamond" pitchFamily="18" charset="0"/>
              </a:rPr>
              <a:t>)</a:t>
            </a:r>
          </a:p>
          <a:p>
            <a:r>
              <a:rPr lang="en-US" b="1" dirty="0">
                <a:solidFill>
                  <a:srgbClr val="C00000"/>
                </a:solidFill>
                <a:latin typeface="+mj-lt"/>
              </a:rPr>
              <a:t>Function of density and optical thickness</a:t>
            </a:r>
            <a:endParaRPr lang="el-GR" b="1" dirty="0">
              <a:solidFill>
                <a:srgbClr val="C00000"/>
              </a:solidFill>
              <a:latin typeface="+mj-lt"/>
            </a:endParaRPr>
          </a:p>
        </p:txBody>
      </p:sp>
      <p:sp>
        <p:nvSpPr>
          <p:cNvPr id="83978" name="Rectangle 10"/>
          <p:cNvSpPr>
            <a:spLocks noChangeArrowheads="1"/>
          </p:cNvSpPr>
          <p:nvPr/>
        </p:nvSpPr>
        <p:spPr bwMode="auto">
          <a:xfrm>
            <a:off x="6309361" y="4137660"/>
            <a:ext cx="1101725" cy="90488"/>
          </a:xfrm>
          <a:prstGeom prst="rect">
            <a:avLst/>
          </a:prstGeom>
          <a:gradFill rotWithShape="1">
            <a:gsLst>
              <a:gs pos="0">
                <a:srgbClr val="CC3300"/>
              </a:gs>
              <a:gs pos="50000">
                <a:srgbClr val="D96943"/>
              </a:gs>
              <a:gs pos="100000">
                <a:srgbClr val="CC3300"/>
              </a:gs>
            </a:gsLst>
            <a:lin ang="0" scaled="1"/>
          </a:gradFill>
          <a:ln w="9525">
            <a:noFill/>
            <a:miter lim="800000"/>
            <a:headEnd/>
            <a:tailEnd/>
          </a:ln>
        </p:spPr>
        <p:txBody>
          <a:bodyPr wrap="none" anchor="ctr"/>
          <a:lstStyle/>
          <a:p>
            <a:endParaRPr lang="en-US"/>
          </a:p>
        </p:txBody>
      </p:sp>
      <p:sp>
        <p:nvSpPr>
          <p:cNvPr id="83979" name="Freeform 11"/>
          <p:cNvSpPr>
            <a:spLocks/>
          </p:cNvSpPr>
          <p:nvPr/>
        </p:nvSpPr>
        <p:spPr bwMode="auto">
          <a:xfrm>
            <a:off x="9281161" y="1851660"/>
            <a:ext cx="2676525" cy="1631950"/>
          </a:xfrm>
          <a:custGeom>
            <a:avLst/>
            <a:gdLst>
              <a:gd name="T0" fmla="*/ 0 w 1686"/>
              <a:gd name="T1" fmla="*/ 688975 h 1028"/>
              <a:gd name="T2" fmla="*/ 238125 w 1686"/>
              <a:gd name="T3" fmla="*/ 136525 h 1028"/>
              <a:gd name="T4" fmla="*/ 765175 w 1686"/>
              <a:gd name="T5" fmla="*/ 1508125 h 1028"/>
              <a:gd name="T6" fmla="*/ 1395412 w 1686"/>
              <a:gd name="T7" fmla="*/ 127000 h 1028"/>
              <a:gd name="T8" fmla="*/ 2117725 w 1686"/>
              <a:gd name="T9" fmla="*/ 1498600 h 1028"/>
              <a:gd name="T10" fmla="*/ 2676525 w 1686"/>
              <a:gd name="T11" fmla="*/ 927100 h 1028"/>
              <a:gd name="T12" fmla="*/ 0 60000 65536"/>
              <a:gd name="T13" fmla="*/ 0 60000 65536"/>
              <a:gd name="T14" fmla="*/ 0 60000 65536"/>
              <a:gd name="T15" fmla="*/ 0 60000 65536"/>
              <a:gd name="T16" fmla="*/ 0 60000 65536"/>
              <a:gd name="T17" fmla="*/ 0 60000 65536"/>
              <a:gd name="T18" fmla="*/ 0 w 1686"/>
              <a:gd name="T19" fmla="*/ 0 h 1028"/>
              <a:gd name="T20" fmla="*/ 1686 w 1686"/>
              <a:gd name="T21" fmla="*/ 1028 h 1028"/>
            </a:gdLst>
            <a:ahLst/>
            <a:cxnLst>
              <a:cxn ang="T12">
                <a:pos x="T0" y="T1"/>
              </a:cxn>
              <a:cxn ang="T13">
                <a:pos x="T2" y="T3"/>
              </a:cxn>
              <a:cxn ang="T14">
                <a:pos x="T4" y="T5"/>
              </a:cxn>
              <a:cxn ang="T15">
                <a:pos x="T6" y="T7"/>
              </a:cxn>
              <a:cxn ang="T16">
                <a:pos x="T8" y="T9"/>
              </a:cxn>
              <a:cxn ang="T17">
                <a:pos x="T10" y="T11"/>
              </a:cxn>
            </a:cxnLst>
            <a:rect l="T18" t="T19" r="T20" b="T21"/>
            <a:pathLst>
              <a:path w="1686" h="1028">
                <a:moveTo>
                  <a:pt x="0" y="434"/>
                </a:moveTo>
                <a:cubicBezTo>
                  <a:pt x="25" y="375"/>
                  <a:pt x="70" y="0"/>
                  <a:pt x="150" y="86"/>
                </a:cubicBezTo>
                <a:cubicBezTo>
                  <a:pt x="230" y="172"/>
                  <a:pt x="360" y="951"/>
                  <a:pt x="482" y="950"/>
                </a:cubicBezTo>
                <a:cubicBezTo>
                  <a:pt x="603" y="949"/>
                  <a:pt x="737" y="81"/>
                  <a:pt x="879" y="80"/>
                </a:cubicBezTo>
                <a:cubicBezTo>
                  <a:pt x="1021" y="79"/>
                  <a:pt x="1199" y="860"/>
                  <a:pt x="1334" y="944"/>
                </a:cubicBezTo>
                <a:cubicBezTo>
                  <a:pt x="1469" y="1028"/>
                  <a:pt x="1613" y="659"/>
                  <a:pt x="1686" y="584"/>
                </a:cubicBezTo>
              </a:path>
            </a:pathLst>
          </a:custGeom>
          <a:noFill/>
          <a:ln w="19050" cmpd="sng">
            <a:solidFill>
              <a:schemeClr val="tx1"/>
            </a:solidFill>
            <a:round/>
            <a:headEnd/>
            <a:tailEnd/>
          </a:ln>
        </p:spPr>
        <p:txBody>
          <a:bodyPr/>
          <a:lstStyle/>
          <a:p>
            <a:endParaRPr lang="en-US"/>
          </a:p>
        </p:txBody>
      </p:sp>
      <p:grpSp>
        <p:nvGrpSpPr>
          <p:cNvPr id="10252" name="Group 12"/>
          <p:cNvGrpSpPr>
            <a:grpSpLocks/>
          </p:cNvGrpSpPr>
          <p:nvPr/>
        </p:nvGrpSpPr>
        <p:grpSpPr bwMode="auto">
          <a:xfrm>
            <a:off x="8771574" y="1584961"/>
            <a:ext cx="3095625" cy="2289175"/>
            <a:chOff x="3656" y="0"/>
            <a:chExt cx="1950" cy="1442"/>
          </a:xfrm>
        </p:grpSpPr>
        <p:sp>
          <p:nvSpPr>
            <p:cNvPr id="10263" name="Line 13"/>
            <p:cNvSpPr>
              <a:spLocks noChangeShapeType="1"/>
            </p:cNvSpPr>
            <p:nvPr/>
          </p:nvSpPr>
          <p:spPr bwMode="auto">
            <a:xfrm>
              <a:off x="3974" y="0"/>
              <a:ext cx="0" cy="1248"/>
            </a:xfrm>
            <a:prstGeom prst="line">
              <a:avLst/>
            </a:prstGeom>
            <a:noFill/>
            <a:ln w="9525">
              <a:solidFill>
                <a:schemeClr val="tx1"/>
              </a:solidFill>
              <a:round/>
              <a:headEnd type="triangle" w="med" len="med"/>
              <a:tailEnd/>
            </a:ln>
          </p:spPr>
          <p:txBody>
            <a:bodyPr/>
            <a:lstStyle/>
            <a:p>
              <a:endParaRPr lang="en-US"/>
            </a:p>
          </p:txBody>
        </p:sp>
        <p:sp>
          <p:nvSpPr>
            <p:cNvPr id="10264" name="Line 14"/>
            <p:cNvSpPr>
              <a:spLocks noChangeShapeType="1"/>
            </p:cNvSpPr>
            <p:nvPr/>
          </p:nvSpPr>
          <p:spPr bwMode="auto">
            <a:xfrm>
              <a:off x="3974" y="1248"/>
              <a:ext cx="1632" cy="0"/>
            </a:xfrm>
            <a:prstGeom prst="line">
              <a:avLst/>
            </a:prstGeom>
            <a:noFill/>
            <a:ln w="9525">
              <a:solidFill>
                <a:schemeClr val="tx1"/>
              </a:solidFill>
              <a:round/>
              <a:headEnd/>
              <a:tailEnd type="triangle" w="med" len="med"/>
            </a:ln>
          </p:spPr>
          <p:txBody>
            <a:bodyPr/>
            <a:lstStyle/>
            <a:p>
              <a:endParaRPr lang="en-US"/>
            </a:p>
          </p:txBody>
        </p:sp>
        <p:sp>
          <p:nvSpPr>
            <p:cNvPr id="10265" name="Text Box 15"/>
            <p:cNvSpPr txBox="1">
              <a:spLocks noChangeArrowheads="1"/>
            </p:cNvSpPr>
            <p:nvPr/>
          </p:nvSpPr>
          <p:spPr bwMode="auto">
            <a:xfrm rot="16200000">
              <a:off x="3472" y="544"/>
              <a:ext cx="814" cy="174"/>
            </a:xfrm>
            <a:prstGeom prst="rect">
              <a:avLst/>
            </a:prstGeom>
            <a:noFill/>
            <a:ln w="9525">
              <a:noFill/>
              <a:miter lim="800000"/>
              <a:headEnd/>
              <a:tailEnd/>
            </a:ln>
          </p:spPr>
          <p:txBody>
            <a:bodyPr wrap="none">
              <a:spAutoFit/>
            </a:bodyPr>
            <a:lstStyle/>
            <a:p>
              <a:r>
                <a:rPr lang="en-US" sz="1200" b="1"/>
                <a:t>Relative Intensity</a:t>
              </a:r>
            </a:p>
          </p:txBody>
        </p:sp>
        <p:sp>
          <p:nvSpPr>
            <p:cNvPr id="10266" name="Text Box 16"/>
            <p:cNvSpPr txBox="1">
              <a:spLocks noChangeArrowheads="1"/>
            </p:cNvSpPr>
            <p:nvPr/>
          </p:nvSpPr>
          <p:spPr bwMode="auto">
            <a:xfrm>
              <a:off x="4310" y="1209"/>
              <a:ext cx="1134" cy="233"/>
            </a:xfrm>
            <a:prstGeom prst="rect">
              <a:avLst/>
            </a:prstGeom>
            <a:noFill/>
            <a:ln w="9525">
              <a:noFill/>
              <a:miter lim="800000"/>
              <a:headEnd/>
              <a:tailEnd/>
            </a:ln>
          </p:spPr>
          <p:txBody>
            <a:bodyPr wrap="none">
              <a:spAutoFit/>
            </a:bodyPr>
            <a:lstStyle/>
            <a:p>
              <a:r>
                <a:rPr lang="en-US"/>
                <a:t>Wavelength (nm)</a:t>
              </a:r>
            </a:p>
          </p:txBody>
        </p:sp>
        <p:sp>
          <p:nvSpPr>
            <p:cNvPr id="10267" name="Line 17"/>
            <p:cNvSpPr>
              <a:spLocks noChangeShapeType="1"/>
            </p:cNvSpPr>
            <p:nvPr/>
          </p:nvSpPr>
          <p:spPr bwMode="auto">
            <a:xfrm>
              <a:off x="3983" y="240"/>
              <a:ext cx="1584" cy="0"/>
            </a:xfrm>
            <a:prstGeom prst="line">
              <a:avLst/>
            </a:prstGeom>
            <a:noFill/>
            <a:ln w="9525">
              <a:solidFill>
                <a:srgbClr val="777777"/>
              </a:solidFill>
              <a:prstDash val="dash"/>
              <a:round/>
              <a:headEnd/>
              <a:tailEnd/>
            </a:ln>
          </p:spPr>
          <p:txBody>
            <a:bodyPr/>
            <a:lstStyle/>
            <a:p>
              <a:endParaRPr lang="en-US"/>
            </a:p>
          </p:txBody>
        </p:sp>
        <p:sp>
          <p:nvSpPr>
            <p:cNvPr id="10268" name="Line 18"/>
            <p:cNvSpPr>
              <a:spLocks noChangeShapeType="1"/>
            </p:cNvSpPr>
            <p:nvPr/>
          </p:nvSpPr>
          <p:spPr bwMode="auto">
            <a:xfrm>
              <a:off x="3979" y="1124"/>
              <a:ext cx="1584" cy="0"/>
            </a:xfrm>
            <a:prstGeom prst="line">
              <a:avLst/>
            </a:prstGeom>
            <a:noFill/>
            <a:ln w="9525">
              <a:solidFill>
                <a:srgbClr val="777777"/>
              </a:solidFill>
              <a:prstDash val="dash"/>
              <a:round/>
              <a:headEnd/>
              <a:tailEnd/>
            </a:ln>
          </p:spPr>
          <p:txBody>
            <a:bodyPr/>
            <a:lstStyle/>
            <a:p>
              <a:endParaRPr lang="en-US"/>
            </a:p>
          </p:txBody>
        </p:sp>
        <p:sp>
          <p:nvSpPr>
            <p:cNvPr id="10269" name="Text Box 19"/>
            <p:cNvSpPr txBox="1">
              <a:spLocks noChangeArrowheads="1"/>
            </p:cNvSpPr>
            <p:nvPr/>
          </p:nvSpPr>
          <p:spPr bwMode="auto">
            <a:xfrm>
              <a:off x="3656" y="96"/>
              <a:ext cx="334" cy="174"/>
            </a:xfrm>
            <a:prstGeom prst="rect">
              <a:avLst/>
            </a:prstGeom>
            <a:noFill/>
            <a:ln w="9525">
              <a:noFill/>
              <a:miter lim="800000"/>
              <a:headEnd/>
              <a:tailEnd/>
            </a:ln>
          </p:spPr>
          <p:txBody>
            <a:bodyPr wrap="none">
              <a:spAutoFit/>
            </a:bodyPr>
            <a:lstStyle/>
            <a:p>
              <a:r>
                <a:rPr lang="en-US" sz="1200"/>
                <a:t>100%</a:t>
              </a:r>
            </a:p>
          </p:txBody>
        </p:sp>
        <p:sp>
          <p:nvSpPr>
            <p:cNvPr id="10270" name="Text Box 20"/>
            <p:cNvSpPr txBox="1">
              <a:spLocks noChangeArrowheads="1"/>
            </p:cNvSpPr>
            <p:nvPr/>
          </p:nvSpPr>
          <p:spPr bwMode="auto">
            <a:xfrm>
              <a:off x="3811" y="1044"/>
              <a:ext cx="169" cy="173"/>
            </a:xfrm>
            <a:prstGeom prst="rect">
              <a:avLst/>
            </a:prstGeom>
            <a:noFill/>
            <a:ln w="9525">
              <a:noFill/>
              <a:miter lim="800000"/>
              <a:headEnd/>
              <a:tailEnd/>
            </a:ln>
          </p:spPr>
          <p:txBody>
            <a:bodyPr wrap="none">
              <a:spAutoFit/>
            </a:bodyPr>
            <a:lstStyle/>
            <a:p>
              <a:r>
                <a:rPr lang="en-US" sz="1200"/>
                <a:t>0</a:t>
              </a:r>
            </a:p>
          </p:txBody>
        </p:sp>
      </p:grpSp>
      <p:sp>
        <p:nvSpPr>
          <p:cNvPr id="83989" name="Freeform 21"/>
          <p:cNvSpPr>
            <a:spLocks/>
          </p:cNvSpPr>
          <p:nvPr/>
        </p:nvSpPr>
        <p:spPr bwMode="auto">
          <a:xfrm>
            <a:off x="9281161" y="1858010"/>
            <a:ext cx="2676525" cy="1631950"/>
          </a:xfrm>
          <a:custGeom>
            <a:avLst/>
            <a:gdLst>
              <a:gd name="T0" fmla="*/ 0 w 1686"/>
              <a:gd name="T1" fmla="*/ 688975 h 1028"/>
              <a:gd name="T2" fmla="*/ 238125 w 1686"/>
              <a:gd name="T3" fmla="*/ 136525 h 1028"/>
              <a:gd name="T4" fmla="*/ 765175 w 1686"/>
              <a:gd name="T5" fmla="*/ 1508125 h 1028"/>
              <a:gd name="T6" fmla="*/ 1395412 w 1686"/>
              <a:gd name="T7" fmla="*/ 127000 h 1028"/>
              <a:gd name="T8" fmla="*/ 2117725 w 1686"/>
              <a:gd name="T9" fmla="*/ 1498600 h 1028"/>
              <a:gd name="T10" fmla="*/ 2676525 w 1686"/>
              <a:gd name="T11" fmla="*/ 927100 h 1028"/>
              <a:gd name="T12" fmla="*/ 0 60000 65536"/>
              <a:gd name="T13" fmla="*/ 0 60000 65536"/>
              <a:gd name="T14" fmla="*/ 0 60000 65536"/>
              <a:gd name="T15" fmla="*/ 0 60000 65536"/>
              <a:gd name="T16" fmla="*/ 0 60000 65536"/>
              <a:gd name="T17" fmla="*/ 0 60000 65536"/>
              <a:gd name="T18" fmla="*/ 0 w 1686"/>
              <a:gd name="T19" fmla="*/ 0 h 1028"/>
              <a:gd name="T20" fmla="*/ 1686 w 1686"/>
              <a:gd name="T21" fmla="*/ 1028 h 1028"/>
            </a:gdLst>
            <a:ahLst/>
            <a:cxnLst>
              <a:cxn ang="T12">
                <a:pos x="T0" y="T1"/>
              </a:cxn>
              <a:cxn ang="T13">
                <a:pos x="T2" y="T3"/>
              </a:cxn>
              <a:cxn ang="T14">
                <a:pos x="T4" y="T5"/>
              </a:cxn>
              <a:cxn ang="T15">
                <a:pos x="T6" y="T7"/>
              </a:cxn>
              <a:cxn ang="T16">
                <a:pos x="T8" y="T9"/>
              </a:cxn>
              <a:cxn ang="T17">
                <a:pos x="T10" y="T11"/>
              </a:cxn>
            </a:cxnLst>
            <a:rect l="T18" t="T19" r="T20" b="T21"/>
            <a:pathLst>
              <a:path w="1686" h="1028">
                <a:moveTo>
                  <a:pt x="0" y="434"/>
                </a:moveTo>
                <a:cubicBezTo>
                  <a:pt x="25" y="375"/>
                  <a:pt x="70" y="0"/>
                  <a:pt x="150" y="86"/>
                </a:cubicBezTo>
                <a:cubicBezTo>
                  <a:pt x="230" y="172"/>
                  <a:pt x="360" y="951"/>
                  <a:pt x="482" y="950"/>
                </a:cubicBezTo>
                <a:cubicBezTo>
                  <a:pt x="603" y="949"/>
                  <a:pt x="737" y="81"/>
                  <a:pt x="879" y="80"/>
                </a:cubicBezTo>
                <a:cubicBezTo>
                  <a:pt x="1021" y="79"/>
                  <a:pt x="1199" y="860"/>
                  <a:pt x="1334" y="944"/>
                </a:cubicBezTo>
                <a:cubicBezTo>
                  <a:pt x="1469" y="1028"/>
                  <a:pt x="1613" y="659"/>
                  <a:pt x="1686" y="584"/>
                </a:cubicBezTo>
              </a:path>
            </a:pathLst>
          </a:custGeom>
          <a:noFill/>
          <a:ln w="19050" cmpd="sng">
            <a:solidFill>
              <a:schemeClr val="tx1"/>
            </a:solidFill>
            <a:round/>
            <a:headEnd/>
            <a:tailEnd/>
          </a:ln>
        </p:spPr>
        <p:txBody>
          <a:bodyPr/>
          <a:lstStyle/>
          <a:p>
            <a:endParaRPr lang="en-US"/>
          </a:p>
        </p:txBody>
      </p:sp>
      <p:sp>
        <p:nvSpPr>
          <p:cNvPr id="10254" name="AutoShape 22"/>
          <p:cNvSpPr>
            <a:spLocks noChangeArrowheads="1"/>
          </p:cNvSpPr>
          <p:nvPr/>
        </p:nvSpPr>
        <p:spPr bwMode="auto">
          <a:xfrm>
            <a:off x="7833360" y="2692400"/>
            <a:ext cx="757239" cy="322104"/>
          </a:xfrm>
          <a:prstGeom prst="rightArrow">
            <a:avLst>
              <a:gd name="adj1" fmla="val 50000"/>
              <a:gd name="adj2" fmla="val 37500"/>
            </a:avLst>
          </a:prstGeom>
          <a:gradFill rotWithShape="1">
            <a:gsLst>
              <a:gs pos="0">
                <a:srgbClr val="003366"/>
              </a:gs>
              <a:gs pos="50000">
                <a:srgbClr val="43698E"/>
              </a:gs>
              <a:gs pos="100000">
                <a:srgbClr val="003366"/>
              </a:gs>
            </a:gsLst>
            <a:lin ang="5400000" scaled="1"/>
          </a:gradFill>
          <a:ln w="9525">
            <a:noFill/>
            <a:miter lim="800000"/>
            <a:headEnd/>
            <a:tailEnd/>
          </a:ln>
        </p:spPr>
        <p:txBody>
          <a:bodyPr wrap="none" anchor="ctr"/>
          <a:lstStyle/>
          <a:p>
            <a:endParaRPr lang="en-US"/>
          </a:p>
        </p:txBody>
      </p:sp>
      <p:sp>
        <p:nvSpPr>
          <p:cNvPr id="10255" name="Line 23"/>
          <p:cNvSpPr>
            <a:spLocks noChangeShapeType="1"/>
          </p:cNvSpPr>
          <p:nvPr/>
        </p:nvSpPr>
        <p:spPr bwMode="auto">
          <a:xfrm>
            <a:off x="9252585" y="3870960"/>
            <a:ext cx="0" cy="1981200"/>
          </a:xfrm>
          <a:prstGeom prst="line">
            <a:avLst/>
          </a:prstGeom>
          <a:noFill/>
          <a:ln w="9525">
            <a:solidFill>
              <a:schemeClr val="tx1"/>
            </a:solidFill>
            <a:round/>
            <a:headEnd type="triangle" w="med" len="med"/>
            <a:tailEnd/>
          </a:ln>
        </p:spPr>
        <p:txBody>
          <a:bodyPr/>
          <a:lstStyle/>
          <a:p>
            <a:endParaRPr lang="en-US"/>
          </a:p>
        </p:txBody>
      </p:sp>
      <p:sp>
        <p:nvSpPr>
          <p:cNvPr id="10256" name="Line 24"/>
          <p:cNvSpPr>
            <a:spLocks noChangeShapeType="1"/>
          </p:cNvSpPr>
          <p:nvPr/>
        </p:nvSpPr>
        <p:spPr bwMode="auto">
          <a:xfrm>
            <a:off x="9252586" y="5852160"/>
            <a:ext cx="2771775" cy="0"/>
          </a:xfrm>
          <a:prstGeom prst="line">
            <a:avLst/>
          </a:prstGeom>
          <a:noFill/>
          <a:ln w="9525">
            <a:solidFill>
              <a:schemeClr val="tx1"/>
            </a:solidFill>
            <a:round/>
            <a:headEnd/>
            <a:tailEnd type="triangle" w="med" len="med"/>
          </a:ln>
        </p:spPr>
        <p:txBody>
          <a:bodyPr/>
          <a:lstStyle/>
          <a:p>
            <a:endParaRPr lang="en-US"/>
          </a:p>
        </p:txBody>
      </p:sp>
      <p:sp>
        <p:nvSpPr>
          <p:cNvPr id="10257" name="Text Box 25"/>
          <p:cNvSpPr txBox="1">
            <a:spLocks noChangeArrowheads="1"/>
          </p:cNvSpPr>
          <p:nvPr/>
        </p:nvSpPr>
        <p:spPr bwMode="auto">
          <a:xfrm rot="-5400000">
            <a:off x="8746539" y="4846887"/>
            <a:ext cx="712054" cy="276999"/>
          </a:xfrm>
          <a:prstGeom prst="rect">
            <a:avLst/>
          </a:prstGeom>
          <a:noFill/>
          <a:ln w="9525">
            <a:noFill/>
            <a:miter lim="800000"/>
            <a:headEnd/>
            <a:tailEnd/>
          </a:ln>
        </p:spPr>
        <p:txBody>
          <a:bodyPr wrap="none">
            <a:spAutoFit/>
          </a:bodyPr>
          <a:lstStyle/>
          <a:p>
            <a:r>
              <a:rPr lang="en-US" sz="1200" b="1" dirty="0"/>
              <a:t>nm shift</a:t>
            </a:r>
          </a:p>
        </p:txBody>
      </p:sp>
      <p:sp>
        <p:nvSpPr>
          <p:cNvPr id="10258" name="Text Box 26"/>
          <p:cNvSpPr txBox="1">
            <a:spLocks noChangeArrowheads="1"/>
          </p:cNvSpPr>
          <p:nvPr/>
        </p:nvSpPr>
        <p:spPr bwMode="auto">
          <a:xfrm>
            <a:off x="9785986" y="5790248"/>
            <a:ext cx="649537" cy="369332"/>
          </a:xfrm>
          <a:prstGeom prst="rect">
            <a:avLst/>
          </a:prstGeom>
          <a:noFill/>
          <a:ln w="9525">
            <a:noFill/>
            <a:miter lim="800000"/>
            <a:headEnd/>
            <a:tailEnd/>
          </a:ln>
        </p:spPr>
        <p:txBody>
          <a:bodyPr wrap="none">
            <a:spAutoFit/>
          </a:bodyPr>
          <a:lstStyle/>
          <a:p>
            <a:r>
              <a:rPr lang="en-US"/>
              <a:t>Time</a:t>
            </a:r>
          </a:p>
        </p:txBody>
      </p:sp>
      <p:sp>
        <p:nvSpPr>
          <p:cNvPr id="83995" name="Arc 27"/>
          <p:cNvSpPr>
            <a:spLocks/>
          </p:cNvSpPr>
          <p:nvPr/>
        </p:nvSpPr>
        <p:spPr bwMode="auto">
          <a:xfrm rot="5400000" flipV="1">
            <a:off x="10951210" y="4467860"/>
            <a:ext cx="990600" cy="990600"/>
          </a:xfrm>
          <a:custGeom>
            <a:avLst/>
            <a:gdLst>
              <a:gd name="T0" fmla="*/ 0 w 21600"/>
              <a:gd name="T1" fmla="*/ 0 h 21600"/>
              <a:gd name="T2" fmla="*/ 45430012 w 21600"/>
              <a:gd name="T3" fmla="*/ 45430012 h 21600"/>
              <a:gd name="T4" fmla="*/ 0 w 21600"/>
              <a:gd name="T5" fmla="*/ 45430012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3366"/>
            </a:solidFill>
            <a:round/>
            <a:headEnd/>
            <a:tailEnd/>
          </a:ln>
        </p:spPr>
        <p:txBody>
          <a:bodyPr wrap="none" anchor="ctr"/>
          <a:lstStyle/>
          <a:p>
            <a:endParaRPr lang="en-US"/>
          </a:p>
        </p:txBody>
      </p:sp>
      <p:grpSp>
        <p:nvGrpSpPr>
          <p:cNvPr id="3" name="Group 28"/>
          <p:cNvGrpSpPr>
            <a:grpSpLocks/>
          </p:cNvGrpSpPr>
          <p:nvPr/>
        </p:nvGrpSpPr>
        <p:grpSpPr bwMode="auto">
          <a:xfrm>
            <a:off x="9511348" y="4480560"/>
            <a:ext cx="1446212" cy="990600"/>
            <a:chOff x="3313" y="2832"/>
            <a:chExt cx="815" cy="624"/>
          </a:xfrm>
        </p:grpSpPr>
        <p:sp>
          <p:nvSpPr>
            <p:cNvPr id="10261" name="Arc 29"/>
            <p:cNvSpPr>
              <a:spLocks/>
            </p:cNvSpPr>
            <p:nvPr/>
          </p:nvSpPr>
          <p:spPr bwMode="auto">
            <a:xfrm rot="10800000" flipV="1">
              <a:off x="3313" y="2832"/>
              <a:ext cx="624" cy="624"/>
            </a:xfrm>
            <a:custGeom>
              <a:avLst/>
              <a:gdLst>
                <a:gd name="T0" fmla="*/ 0 w 21600"/>
                <a:gd name="T1" fmla="*/ 0 h 21600"/>
                <a:gd name="T2" fmla="*/ 18 w 21600"/>
                <a:gd name="T3" fmla="*/ 18 h 21600"/>
                <a:gd name="T4" fmla="*/ 0 w 21600"/>
                <a:gd name="T5" fmla="*/ 18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rgbClr val="003366"/>
              </a:solidFill>
              <a:round/>
              <a:headEnd/>
              <a:tailEnd/>
            </a:ln>
          </p:spPr>
          <p:txBody>
            <a:bodyPr wrap="none" anchor="ctr"/>
            <a:lstStyle/>
            <a:p>
              <a:endParaRPr lang="en-US"/>
            </a:p>
          </p:txBody>
        </p:sp>
        <p:sp>
          <p:nvSpPr>
            <p:cNvPr id="10262" name="Line 30"/>
            <p:cNvSpPr>
              <a:spLocks noChangeShapeType="1"/>
            </p:cNvSpPr>
            <p:nvPr/>
          </p:nvSpPr>
          <p:spPr bwMode="auto">
            <a:xfrm>
              <a:off x="3936" y="2832"/>
              <a:ext cx="192" cy="0"/>
            </a:xfrm>
            <a:prstGeom prst="line">
              <a:avLst/>
            </a:prstGeom>
            <a:noFill/>
            <a:ln w="19050">
              <a:solidFill>
                <a:srgbClr val="003366"/>
              </a:solidFill>
              <a:round/>
              <a:headEnd/>
              <a:tailEnd/>
            </a:ln>
          </p:spPr>
          <p:txBody>
            <a:bodyPr/>
            <a:lstStyle/>
            <a:p>
              <a:endParaRPr lang="en-US"/>
            </a:p>
          </p:txBody>
        </p:sp>
      </p:grpSp>
      <p:grpSp>
        <p:nvGrpSpPr>
          <p:cNvPr id="32" name="Group 31"/>
          <p:cNvGrpSpPr/>
          <p:nvPr/>
        </p:nvGrpSpPr>
        <p:grpSpPr>
          <a:xfrm>
            <a:off x="567159" y="2105482"/>
            <a:ext cx="3884218" cy="2921358"/>
            <a:chOff x="474203" y="3083355"/>
            <a:chExt cx="4206875" cy="3148013"/>
          </a:xfrm>
          <a:effectLst>
            <a:glow rad="101600">
              <a:schemeClr val="accent3">
                <a:satMod val="175000"/>
                <a:alpha val="40000"/>
              </a:schemeClr>
            </a:glow>
          </a:effectLst>
        </p:grpSpPr>
        <p:pic>
          <p:nvPicPr>
            <p:cNvPr id="33" name="Picture 3" descr="Slide6_biosensor_tip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4203" y="3083355"/>
              <a:ext cx="4206875" cy="3148013"/>
            </a:xfrm>
            <a:prstGeom prst="rect">
              <a:avLst/>
            </a:prstGeom>
            <a:noFill/>
            <a:ln w="9525">
              <a:noFill/>
              <a:miter lim="800000"/>
              <a:headEnd/>
              <a:tailEnd/>
            </a:ln>
          </p:spPr>
        </p:pic>
        <p:sp>
          <p:nvSpPr>
            <p:cNvPr id="34" name="Line 8"/>
            <p:cNvSpPr>
              <a:spLocks noChangeShapeType="1"/>
            </p:cNvSpPr>
            <p:nvPr/>
          </p:nvSpPr>
          <p:spPr bwMode="auto">
            <a:xfrm flipH="1">
              <a:off x="2640209" y="3431949"/>
              <a:ext cx="762000" cy="0"/>
            </a:xfrm>
            <a:prstGeom prst="line">
              <a:avLst/>
            </a:prstGeom>
            <a:noFill/>
            <a:ln w="9525">
              <a:solidFill>
                <a:schemeClr val="tx1"/>
              </a:solidFill>
              <a:round/>
              <a:headEnd/>
              <a:tailEnd type="triangle" w="med" len="med"/>
            </a:ln>
          </p:spPr>
          <p:txBody>
            <a:bodyPr/>
            <a:lstStyle/>
            <a:p>
              <a:endParaRPr lang="en-US"/>
            </a:p>
          </p:txBody>
        </p:sp>
        <p:sp>
          <p:nvSpPr>
            <p:cNvPr id="35" name="Line 9"/>
            <p:cNvSpPr>
              <a:spLocks noChangeShapeType="1"/>
            </p:cNvSpPr>
            <p:nvPr/>
          </p:nvSpPr>
          <p:spPr bwMode="auto">
            <a:xfrm flipH="1">
              <a:off x="2389713" y="3535520"/>
              <a:ext cx="990600" cy="0"/>
            </a:xfrm>
            <a:prstGeom prst="line">
              <a:avLst/>
            </a:prstGeom>
            <a:noFill/>
            <a:ln w="9525">
              <a:solidFill>
                <a:schemeClr val="tx1"/>
              </a:solidFill>
              <a:round/>
              <a:headEnd/>
              <a:tailEnd type="triangle" w="med" len="med"/>
            </a:ln>
          </p:spPr>
          <p:txBody>
            <a:bodyPr/>
            <a:lstStyle/>
            <a:p>
              <a:endParaRPr lang="en-US"/>
            </a:p>
          </p:txBody>
        </p:sp>
        <p:sp>
          <p:nvSpPr>
            <p:cNvPr id="36" name="Line 10"/>
            <p:cNvSpPr>
              <a:spLocks noChangeShapeType="1"/>
            </p:cNvSpPr>
            <p:nvPr/>
          </p:nvSpPr>
          <p:spPr bwMode="auto">
            <a:xfrm>
              <a:off x="1084240" y="3391534"/>
              <a:ext cx="381000" cy="0"/>
            </a:xfrm>
            <a:prstGeom prst="line">
              <a:avLst/>
            </a:prstGeom>
            <a:noFill/>
            <a:ln w="9525">
              <a:solidFill>
                <a:schemeClr val="tx1"/>
              </a:solidFill>
              <a:round/>
              <a:headEnd/>
              <a:tailEnd type="triangle" w="med" len="med"/>
            </a:ln>
          </p:spPr>
          <p:txBody>
            <a:bodyPr/>
            <a:lstStyle/>
            <a:p>
              <a:endParaRPr lang="en-US"/>
            </a:p>
          </p:txBody>
        </p:sp>
      </p:grpSp>
      <p:sp>
        <p:nvSpPr>
          <p:cNvPr id="2" name="Rectangle 1"/>
          <p:cNvSpPr/>
          <p:nvPr/>
        </p:nvSpPr>
        <p:spPr>
          <a:xfrm>
            <a:off x="143597" y="6485388"/>
            <a:ext cx="3903822" cy="369332"/>
          </a:xfrm>
          <a:prstGeom prst="rect">
            <a:avLst/>
          </a:prstGeom>
        </p:spPr>
        <p:txBody>
          <a:bodyPr wrap="square">
            <a:spAutoFit/>
          </a:bodyPr>
          <a:lstStyle/>
          <a:p>
            <a:r>
              <a:rPr lang="en-US" dirty="0"/>
              <a:t>http://</a:t>
            </a:r>
            <a:r>
              <a:rPr lang="en-US" dirty="0" smtClean="0"/>
              <a:t>www.fortebio.com/interactions/</a:t>
            </a:r>
            <a:endParaRPr lang="en-US" dirty="0"/>
          </a:p>
        </p:txBody>
      </p:sp>
    </p:spTree>
    <p:extLst>
      <p:ext uri="{BB962C8B-B14F-4D97-AF65-F5344CB8AC3E}">
        <p14:creationId xmlns:p14="http://schemas.microsoft.com/office/powerpoint/2010/main" val="1288723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69 0.00116 C -0.00169 0.00139 -0.00169 0.0088 -0.00169 0.01644 " pathEditMode="relative" rAng="0" ptsTypes="AA">
                                      <p:cBhvr>
                                        <p:cTn id="6" dur="2000" fill="hold"/>
                                        <p:tgtEl>
                                          <p:spTgt spid="83970"/>
                                        </p:tgtEl>
                                        <p:attrNameLst>
                                          <p:attrName>ppt_x</p:attrName>
                                          <p:attrName>ppt_y</p:attrName>
                                        </p:attrNameLst>
                                      </p:cBhvr>
                                      <p:rCtr x="0" y="764"/>
                                    </p:animMotion>
                                  </p:childTnLst>
                                </p:cTn>
                              </p:par>
                              <p:par>
                                <p:cTn id="7" presetID="0" presetClass="path" presetSubtype="0" accel="50000" decel="50000" fill="hold" grpId="0" nodeType="withEffect">
                                  <p:stCondLst>
                                    <p:cond delay="0"/>
                                  </p:stCondLst>
                                  <p:childTnLst>
                                    <p:animMotion origin="layout" path="M -3.54167E-6 0.00093 C -3.54167E-6 0.00116 0.00873 0.00047 0.01732 -4.81481E-6 " pathEditMode="relative" rAng="0" ptsTypes="AA">
                                      <p:cBhvr>
                                        <p:cTn id="8" dur="2000" fill="hold"/>
                                        <p:tgtEl>
                                          <p:spTgt spid="83989"/>
                                        </p:tgtEl>
                                        <p:attrNameLst>
                                          <p:attrName>ppt_x</p:attrName>
                                          <p:attrName>ppt_y</p:attrName>
                                        </p:attrNameLst>
                                      </p:cBhvr>
                                      <p:rCtr x="859" y="-46"/>
                                    </p:animMotion>
                                  </p:childTnLst>
                                </p:cTn>
                              </p:par>
                              <p:par>
                                <p:cTn id="9" presetID="22" presetClass="entr" presetSubtype="1" fill="hold" grpId="0" nodeType="withEffect">
                                  <p:stCondLst>
                                    <p:cond delay="0"/>
                                  </p:stCondLst>
                                  <p:childTnLst>
                                    <p:set>
                                      <p:cBhvr>
                                        <p:cTn id="10" dur="1" fill="hold">
                                          <p:stCondLst>
                                            <p:cond delay="0"/>
                                          </p:stCondLst>
                                        </p:cTn>
                                        <p:tgtEl>
                                          <p:spTgt spid="83978"/>
                                        </p:tgtEl>
                                        <p:attrNameLst>
                                          <p:attrName>style.visibility</p:attrName>
                                        </p:attrNameLst>
                                      </p:cBhvr>
                                      <p:to>
                                        <p:strVal val="visible"/>
                                      </p:to>
                                    </p:set>
                                    <p:animEffect transition="in" filter="wipe(up)">
                                      <p:cBhvr>
                                        <p:cTn id="11" dur="5000"/>
                                        <p:tgtEl>
                                          <p:spTgt spid="83978"/>
                                        </p:tgtEl>
                                      </p:cBhvr>
                                    </p:animEffect>
                                  </p:childTnLst>
                                </p:cTn>
                              </p:par>
                              <p:par>
                                <p:cTn id="12" presetID="7" presetClass="emph" presetSubtype="2" fill="hold" nodeType="withEffect">
                                  <p:stCondLst>
                                    <p:cond delay="0"/>
                                  </p:stCondLst>
                                  <p:childTnLst>
                                    <p:animClr clrSpc="rgb" dir="cw">
                                      <p:cBhvr>
                                        <p:cTn id="13" dur="2000" fill="hold"/>
                                        <p:tgtEl>
                                          <p:spTgt spid="83979"/>
                                        </p:tgtEl>
                                        <p:attrNameLst>
                                          <p:attrName>stroke.color</p:attrName>
                                        </p:attrNameLst>
                                      </p:cBhvr>
                                      <p:to>
                                        <a:srgbClr val="B2B2B2"/>
                                      </p:to>
                                    </p:animClr>
                                    <p:set>
                                      <p:cBhvr>
                                        <p:cTn id="14" dur="2000" fill="hold"/>
                                        <p:tgtEl>
                                          <p:spTgt spid="83979"/>
                                        </p:tgtEl>
                                        <p:attrNameLst>
                                          <p:attrName>stroke.on</p:attrName>
                                        </p:attrNameLst>
                                      </p:cBhvr>
                                      <p:to>
                                        <p:strVal val="true"/>
                                      </p:to>
                                    </p:set>
                                  </p:childTnLst>
                                </p:cTn>
                              </p:par>
                              <p:par>
                                <p:cTn id="15" presetID="22" presetClass="entr" presetSubtype="8"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0" presetClass="path" presetSubtype="0" accel="50000" decel="50000" fill="hold" grpId="1" nodeType="clickEffect">
                                  <p:stCondLst>
                                    <p:cond delay="0"/>
                                  </p:stCondLst>
                                  <p:childTnLst>
                                    <p:animMotion origin="layout" path="M 0.0125 0.0007 C 0.0125 0.0007 0.00417 0.0007 -0.00416 0.0007 " pathEditMode="relative" rAng="0" ptsTypes="AA">
                                      <p:cBhvr>
                                        <p:cTn id="21" dur="2000" fill="hold"/>
                                        <p:tgtEl>
                                          <p:spTgt spid="83989"/>
                                        </p:tgtEl>
                                        <p:attrNameLst>
                                          <p:attrName>ppt_x</p:attrName>
                                          <p:attrName>ppt_y</p:attrName>
                                        </p:attrNameLst>
                                      </p:cBhvr>
                                      <p:rCtr x="-833" y="0"/>
                                    </p:animMotion>
                                  </p:childTnLst>
                                </p:cTn>
                              </p:par>
                              <p:par>
                                <p:cTn id="22" presetID="22" presetClass="exit" presetSubtype="4" fill="hold" grpId="1" nodeType="withEffect">
                                  <p:stCondLst>
                                    <p:cond delay="0"/>
                                  </p:stCondLst>
                                  <p:childTnLst>
                                    <p:animEffect transition="out" filter="wipe(down)">
                                      <p:cBhvr>
                                        <p:cTn id="23" dur="3000"/>
                                        <p:tgtEl>
                                          <p:spTgt spid="83978"/>
                                        </p:tgtEl>
                                      </p:cBhvr>
                                    </p:animEffect>
                                    <p:set>
                                      <p:cBhvr>
                                        <p:cTn id="24" dur="1" fill="hold">
                                          <p:stCondLst>
                                            <p:cond delay="2999"/>
                                          </p:stCondLst>
                                        </p:cTn>
                                        <p:tgtEl>
                                          <p:spTgt spid="83978"/>
                                        </p:tgtEl>
                                        <p:attrNameLst>
                                          <p:attrName>style.visibility</p:attrName>
                                        </p:attrNameLst>
                                      </p:cBhvr>
                                      <p:to>
                                        <p:strVal val="hidden"/>
                                      </p:to>
                                    </p:set>
                                  </p:childTnLst>
                                </p:cTn>
                              </p:par>
                              <p:par>
                                <p:cTn id="25" presetID="0" presetClass="path" presetSubtype="0" accel="50000" decel="50000" fill="hold" grpId="1" nodeType="withEffect">
                                  <p:stCondLst>
                                    <p:cond delay="0"/>
                                  </p:stCondLst>
                                  <p:childTnLst>
                                    <p:animMotion origin="layout" path="M -0.00169 0.01644 C -0.00169 0.01667 -0.00169 0.0088 -0.00169 0.00116 " pathEditMode="relative" rAng="0" ptsTypes="AA">
                                      <p:cBhvr>
                                        <p:cTn id="26" dur="3000" fill="hold"/>
                                        <p:tgtEl>
                                          <p:spTgt spid="83970"/>
                                        </p:tgtEl>
                                        <p:attrNameLst>
                                          <p:attrName>ppt_x</p:attrName>
                                          <p:attrName>ppt_y</p:attrName>
                                        </p:attrNameLst>
                                      </p:cBhvr>
                                      <p:rCtr x="0" y="-764"/>
                                    </p:animMotion>
                                  </p:childTnLst>
                                </p:cTn>
                              </p:par>
                              <p:par>
                                <p:cTn id="27" presetID="22" presetClass="entr" presetSubtype="8" fill="hold" grpId="0" nodeType="withEffect">
                                  <p:stCondLst>
                                    <p:cond delay="0"/>
                                  </p:stCondLst>
                                  <p:childTnLst>
                                    <p:set>
                                      <p:cBhvr>
                                        <p:cTn id="28" dur="1" fill="hold">
                                          <p:stCondLst>
                                            <p:cond delay="0"/>
                                          </p:stCondLst>
                                        </p:cTn>
                                        <p:tgtEl>
                                          <p:spTgt spid="83995"/>
                                        </p:tgtEl>
                                        <p:attrNameLst>
                                          <p:attrName>style.visibility</p:attrName>
                                        </p:attrNameLst>
                                      </p:cBhvr>
                                      <p:to>
                                        <p:strVal val="visible"/>
                                      </p:to>
                                    </p:set>
                                    <p:animEffect transition="in" filter="wipe(left)">
                                      <p:cBhvr>
                                        <p:cTn id="29" dur="5000"/>
                                        <p:tgtEl>
                                          <p:spTgt spid="83995"/>
                                        </p:tgtEl>
                                      </p:cBhvr>
                                    </p:animEffect>
                                  </p:childTnLst>
                                </p:cTn>
                              </p:par>
                              <p:par>
                                <p:cTn id="30" presetID="7" presetClass="emph" presetSubtype="2" fill="hold" nodeType="withEffect">
                                  <p:stCondLst>
                                    <p:cond delay="0"/>
                                  </p:stCondLst>
                                  <p:childTnLst>
                                    <p:animClr clrSpc="rgb" dir="cw">
                                      <p:cBhvr>
                                        <p:cTn id="31" dur="2000" fill="hold"/>
                                        <p:tgtEl>
                                          <p:spTgt spid="83979"/>
                                        </p:tgtEl>
                                        <p:attrNameLst>
                                          <p:attrName>stroke.color</p:attrName>
                                        </p:attrNameLst>
                                      </p:cBhvr>
                                      <p:to>
                                        <a:srgbClr val="FFFFFF"/>
                                      </p:to>
                                    </p:animClr>
                                    <p:set>
                                      <p:cBhvr>
                                        <p:cTn id="32" dur="2000" fill="hold"/>
                                        <p:tgtEl>
                                          <p:spTgt spid="8397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animBg="1"/>
      <p:bldP spid="83970" grpId="1" animBg="1"/>
      <p:bldP spid="83978" grpId="0" animBg="1"/>
      <p:bldP spid="83978" grpId="1" animBg="1"/>
      <p:bldP spid="83989" grpId="0" animBg="1"/>
      <p:bldP spid="83989" grpId="1" animBg="1"/>
      <p:bldP spid="8399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5530" y="-74503"/>
            <a:ext cx="12076970" cy="1325563"/>
          </a:xfrm>
        </p:spPr>
        <p:txBody>
          <a:bodyPr>
            <a:normAutofit/>
          </a:bodyPr>
          <a:lstStyle/>
          <a:p>
            <a:r>
              <a:rPr lang="en-US" sz="3200" dirty="0" smtClean="0"/>
              <a:t>BLI: N160 Glycan is essential for V1/V2 epitope recognition by </a:t>
            </a:r>
            <a:r>
              <a:rPr lang="en-US" sz="3200" dirty="0" err="1" smtClean="0"/>
              <a:t>NAbs</a:t>
            </a:r>
            <a:r>
              <a:rPr lang="en-US" sz="3200" dirty="0" smtClean="0"/>
              <a:t> </a:t>
            </a:r>
            <a:r>
              <a:rPr lang="en-US" sz="3200" b="1" dirty="0" smtClean="0"/>
              <a:t>PGT145</a:t>
            </a:r>
            <a:r>
              <a:rPr lang="en-US" sz="3200" dirty="0" smtClean="0"/>
              <a:t>, </a:t>
            </a:r>
            <a:r>
              <a:rPr lang="en-US" sz="3200" b="1" dirty="0" smtClean="0">
                <a:solidFill>
                  <a:srgbClr val="00B0F0"/>
                </a:solidFill>
              </a:rPr>
              <a:t>PG16</a:t>
            </a:r>
            <a:r>
              <a:rPr lang="en-US" sz="3200" dirty="0" smtClean="0"/>
              <a:t> and </a:t>
            </a:r>
            <a:r>
              <a:rPr lang="en-US" sz="3200" b="1" dirty="0" smtClean="0">
                <a:solidFill>
                  <a:schemeClr val="accent5">
                    <a:lumMod val="60000"/>
                    <a:lumOff val="40000"/>
                  </a:schemeClr>
                </a:solidFill>
              </a:rPr>
              <a:t>PG9 </a:t>
            </a:r>
            <a:endParaRPr lang="en-US" sz="3200" b="1" dirty="0">
              <a:solidFill>
                <a:schemeClr val="accent5">
                  <a:lumMod val="60000"/>
                  <a:lumOff val="40000"/>
                </a:schemeClr>
              </a:solidFill>
            </a:endParaRPr>
          </a:p>
        </p:txBody>
      </p:sp>
      <p:sp>
        <p:nvSpPr>
          <p:cNvPr id="4" name="Slide Number Placeholder 3"/>
          <p:cNvSpPr>
            <a:spLocks noGrp="1"/>
          </p:cNvSpPr>
          <p:nvPr>
            <p:ph type="sldNum" sz="quarter" idx="12"/>
          </p:nvPr>
        </p:nvSpPr>
        <p:spPr>
          <a:xfrm>
            <a:off x="8521700" y="6988641"/>
            <a:ext cx="2743200" cy="365125"/>
          </a:xfrm>
        </p:spPr>
        <p:txBody>
          <a:bodyPr/>
          <a:lstStyle/>
          <a:p>
            <a:fld id="{462A7538-0947-409F-BCD2-C8C59BE7E0ED}" type="slidenum">
              <a:rPr lang="en-US" smtClean="0"/>
              <a:t>31</a:t>
            </a:fld>
            <a:endParaRPr lang="en-US"/>
          </a:p>
        </p:txBody>
      </p:sp>
      <p:pic>
        <p:nvPicPr>
          <p:cNvPr id="11" name="Picture 10"/>
          <p:cNvPicPr>
            <a:picLocks noChangeAspect="1"/>
          </p:cNvPicPr>
          <p:nvPr/>
        </p:nvPicPr>
        <p:blipFill>
          <a:blip r:embed="rId3"/>
          <a:stretch>
            <a:fillRect/>
          </a:stretch>
        </p:blipFill>
        <p:spPr>
          <a:xfrm>
            <a:off x="4244138" y="1303992"/>
            <a:ext cx="7785453" cy="5345237"/>
          </a:xfrm>
          <a:prstGeom prst="rect">
            <a:avLst/>
          </a:prstGeom>
        </p:spPr>
      </p:pic>
      <p:sp>
        <p:nvSpPr>
          <p:cNvPr id="12" name="Rectangle 11"/>
          <p:cNvSpPr/>
          <p:nvPr/>
        </p:nvSpPr>
        <p:spPr>
          <a:xfrm>
            <a:off x="7602196" y="2594117"/>
            <a:ext cx="636713"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2G12</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3" name="Rectangle 12"/>
          <p:cNvSpPr/>
          <p:nvPr/>
        </p:nvSpPr>
        <p:spPr>
          <a:xfrm>
            <a:off x="7567481" y="3049831"/>
            <a:ext cx="853119"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PGT121</a:t>
            </a:r>
          </a:p>
        </p:txBody>
      </p:sp>
      <p:sp>
        <p:nvSpPr>
          <p:cNvPr id="14" name="Rectangle 13"/>
          <p:cNvSpPr/>
          <p:nvPr/>
        </p:nvSpPr>
        <p:spPr>
          <a:xfrm>
            <a:off x="7581795" y="5478464"/>
            <a:ext cx="502061"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2F5</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5" name="Rectangle 14"/>
          <p:cNvSpPr/>
          <p:nvPr/>
        </p:nvSpPr>
        <p:spPr>
          <a:xfrm>
            <a:off x="7596355" y="5089235"/>
            <a:ext cx="639919"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PG16</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6" name="Rectangle 15"/>
          <p:cNvSpPr/>
          <p:nvPr/>
        </p:nvSpPr>
        <p:spPr>
          <a:xfrm>
            <a:off x="7585964" y="5297089"/>
            <a:ext cx="530915"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PG9</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7" name="Rectangle 16"/>
          <p:cNvSpPr/>
          <p:nvPr/>
        </p:nvSpPr>
        <p:spPr>
          <a:xfrm>
            <a:off x="7583653" y="4919530"/>
            <a:ext cx="510076"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17b</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8" name="Rectangle 17"/>
          <p:cNvSpPr/>
          <p:nvPr/>
        </p:nvSpPr>
        <p:spPr>
          <a:xfrm>
            <a:off x="7600185" y="3974832"/>
            <a:ext cx="716522" cy="461665"/>
          </a:xfrm>
          <a:prstGeom prst="rect">
            <a:avLst/>
          </a:prstGeom>
        </p:spPr>
        <p:txBody>
          <a:bodyPr wrap="squar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17b +CD4</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19" name="Rectangle 18"/>
          <p:cNvSpPr/>
          <p:nvPr/>
        </p:nvSpPr>
        <p:spPr>
          <a:xfrm>
            <a:off x="7570220" y="3679566"/>
            <a:ext cx="750526"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VRC01</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0" name="Rectangle 19"/>
          <p:cNvSpPr/>
          <p:nvPr/>
        </p:nvSpPr>
        <p:spPr>
          <a:xfrm>
            <a:off x="7563483" y="3415815"/>
            <a:ext cx="853119"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PGT145</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1" name="Rectangle 20"/>
          <p:cNvSpPr/>
          <p:nvPr/>
        </p:nvSpPr>
        <p:spPr>
          <a:xfrm>
            <a:off x="11230306" y="2409184"/>
            <a:ext cx="636713"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2G12</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2" name="Rectangle 21"/>
          <p:cNvSpPr/>
          <p:nvPr/>
        </p:nvSpPr>
        <p:spPr>
          <a:xfrm>
            <a:off x="11227009" y="2700060"/>
            <a:ext cx="853119"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PGT121</a:t>
            </a:r>
          </a:p>
        </p:txBody>
      </p:sp>
      <p:sp>
        <p:nvSpPr>
          <p:cNvPr id="23" name="Rectangle 22"/>
          <p:cNvSpPr/>
          <p:nvPr/>
        </p:nvSpPr>
        <p:spPr>
          <a:xfrm>
            <a:off x="11224447" y="5445018"/>
            <a:ext cx="450764" cy="246221"/>
          </a:xfrm>
          <a:prstGeom prst="rect">
            <a:avLst/>
          </a:prstGeom>
        </p:spPr>
        <p:txBody>
          <a:bodyPr wrap="none">
            <a:spAutoFit/>
          </a:bodyPr>
          <a:lstStyle/>
          <a:p>
            <a:r>
              <a:rPr lang="en-US" sz="1000" b="1" dirty="0" smtClean="0">
                <a:latin typeface="Verdana" panose="020B0604030504040204" pitchFamily="34" charset="0"/>
                <a:ea typeface="Verdana" panose="020B0604030504040204" pitchFamily="34" charset="0"/>
                <a:cs typeface="Verdana" panose="020B0604030504040204" pitchFamily="34" charset="0"/>
              </a:rPr>
              <a:t>2F5</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24" name="Rectangle 23"/>
          <p:cNvSpPr/>
          <p:nvPr/>
        </p:nvSpPr>
        <p:spPr>
          <a:xfrm>
            <a:off x="11227725" y="5215185"/>
            <a:ext cx="566181" cy="246221"/>
          </a:xfrm>
          <a:prstGeom prst="rect">
            <a:avLst/>
          </a:prstGeom>
        </p:spPr>
        <p:txBody>
          <a:bodyPr wrap="none">
            <a:spAutoFit/>
          </a:bodyPr>
          <a:lstStyle/>
          <a:p>
            <a:r>
              <a:rPr lang="en-US" sz="1000" b="1" dirty="0" smtClean="0">
                <a:latin typeface="Verdana" panose="020B0604030504040204" pitchFamily="34" charset="0"/>
                <a:ea typeface="Verdana" panose="020B0604030504040204" pitchFamily="34" charset="0"/>
                <a:cs typeface="Verdana" panose="020B0604030504040204" pitchFamily="34" charset="0"/>
              </a:rPr>
              <a:t>PG16</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26" name="Rectangle 25"/>
          <p:cNvSpPr/>
          <p:nvPr/>
        </p:nvSpPr>
        <p:spPr>
          <a:xfrm>
            <a:off x="11215702" y="5343780"/>
            <a:ext cx="457176" cy="246221"/>
          </a:xfrm>
          <a:prstGeom prst="rect">
            <a:avLst/>
          </a:prstGeom>
        </p:spPr>
        <p:txBody>
          <a:bodyPr wrap="none">
            <a:spAutoFit/>
          </a:bodyPr>
          <a:lstStyle/>
          <a:p>
            <a:r>
              <a:rPr lang="en-US" sz="1000" b="1" dirty="0" smtClean="0">
                <a:latin typeface="Verdana" panose="020B0604030504040204" pitchFamily="34" charset="0"/>
                <a:ea typeface="Verdana" panose="020B0604030504040204" pitchFamily="34" charset="0"/>
                <a:cs typeface="Verdana" panose="020B0604030504040204" pitchFamily="34" charset="0"/>
              </a:rPr>
              <a:t>17b</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
        <p:nvSpPr>
          <p:cNvPr id="27" name="Rectangle 26"/>
          <p:cNvSpPr/>
          <p:nvPr/>
        </p:nvSpPr>
        <p:spPr>
          <a:xfrm>
            <a:off x="11247329" y="3981176"/>
            <a:ext cx="716522" cy="461665"/>
          </a:xfrm>
          <a:prstGeom prst="rect">
            <a:avLst/>
          </a:prstGeom>
        </p:spPr>
        <p:txBody>
          <a:bodyPr wrap="squar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17b +CD4</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8" name="Rectangle 27"/>
          <p:cNvSpPr/>
          <p:nvPr/>
        </p:nvSpPr>
        <p:spPr>
          <a:xfrm>
            <a:off x="11239032" y="3260592"/>
            <a:ext cx="750526"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VRC01</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sp>
        <p:nvSpPr>
          <p:cNvPr id="29" name="Rectangle 28"/>
          <p:cNvSpPr/>
          <p:nvPr/>
        </p:nvSpPr>
        <p:spPr>
          <a:xfrm>
            <a:off x="11227008" y="4978673"/>
            <a:ext cx="853119" cy="276999"/>
          </a:xfrm>
          <a:prstGeom prst="rect">
            <a:avLst/>
          </a:prstGeom>
        </p:spPr>
        <p:txBody>
          <a:bodyPr wrap="none">
            <a:spAutoFit/>
          </a:bodyPr>
          <a:lstStyle/>
          <a:p>
            <a:r>
              <a:rPr lang="en-US" sz="1200" b="1" dirty="0" smtClean="0">
                <a:latin typeface="Verdana" panose="020B0604030504040204" pitchFamily="34" charset="0"/>
                <a:ea typeface="Verdana" panose="020B0604030504040204" pitchFamily="34" charset="0"/>
                <a:cs typeface="Verdana" panose="020B0604030504040204" pitchFamily="34" charset="0"/>
              </a:rPr>
              <a:t>PGT145</a:t>
            </a:r>
            <a:endParaRPr lang="en-US" sz="1200" b="1" dirty="0">
              <a:latin typeface="Verdana" panose="020B0604030504040204" pitchFamily="34" charset="0"/>
              <a:ea typeface="Verdana" panose="020B0604030504040204" pitchFamily="34" charset="0"/>
              <a:cs typeface="Verdana" panose="020B0604030504040204" pitchFamily="34" charset="0"/>
            </a:endParaRPr>
          </a:p>
        </p:txBody>
      </p:sp>
      <p:grpSp>
        <p:nvGrpSpPr>
          <p:cNvPr id="35" name="Group 34"/>
          <p:cNvGrpSpPr/>
          <p:nvPr/>
        </p:nvGrpSpPr>
        <p:grpSpPr>
          <a:xfrm>
            <a:off x="722882" y="1257790"/>
            <a:ext cx="3011951" cy="5276448"/>
            <a:chOff x="612715" y="907979"/>
            <a:chExt cx="3396447" cy="5950022"/>
          </a:xfrm>
          <a:effectLst>
            <a:glow rad="101600">
              <a:schemeClr val="accent3">
                <a:satMod val="175000"/>
                <a:alpha val="40000"/>
              </a:schemeClr>
            </a:glow>
          </a:effectLst>
        </p:grpSpPr>
        <p:pic>
          <p:nvPicPr>
            <p:cNvPr id="33" name="Picture 32"/>
            <p:cNvPicPr>
              <a:picLocks noChangeAspect="1"/>
            </p:cNvPicPr>
            <p:nvPr/>
          </p:nvPicPr>
          <p:blipFill>
            <a:blip r:embed="rId4"/>
            <a:stretch>
              <a:fillRect/>
            </a:stretch>
          </p:blipFill>
          <p:spPr>
            <a:xfrm>
              <a:off x="615048" y="907979"/>
              <a:ext cx="3394113" cy="3504491"/>
            </a:xfrm>
            <a:prstGeom prst="rect">
              <a:avLst/>
            </a:prstGeom>
          </p:spPr>
        </p:pic>
        <p:pic>
          <p:nvPicPr>
            <p:cNvPr id="34" name="Picture 33"/>
            <p:cNvPicPr>
              <a:picLocks noChangeAspect="1"/>
            </p:cNvPicPr>
            <p:nvPr/>
          </p:nvPicPr>
          <p:blipFill>
            <a:blip r:embed="rId5"/>
            <a:stretch>
              <a:fillRect/>
            </a:stretch>
          </p:blipFill>
          <p:spPr>
            <a:xfrm>
              <a:off x="612715" y="3993267"/>
              <a:ext cx="3396447" cy="2864734"/>
            </a:xfrm>
            <a:prstGeom prst="rect">
              <a:avLst/>
            </a:prstGeom>
          </p:spPr>
        </p:pic>
      </p:grpSp>
      <p:sp>
        <p:nvSpPr>
          <p:cNvPr id="25" name="Rectangle 24"/>
          <p:cNvSpPr/>
          <p:nvPr/>
        </p:nvSpPr>
        <p:spPr>
          <a:xfrm>
            <a:off x="11236599" y="5650752"/>
            <a:ext cx="474810" cy="246221"/>
          </a:xfrm>
          <a:prstGeom prst="rect">
            <a:avLst/>
          </a:prstGeom>
          <a:solidFill>
            <a:schemeClr val="bg1"/>
          </a:solidFill>
        </p:spPr>
        <p:txBody>
          <a:bodyPr wrap="none">
            <a:spAutoFit/>
          </a:bodyPr>
          <a:lstStyle/>
          <a:p>
            <a:r>
              <a:rPr lang="en-US" sz="1000" b="1" dirty="0" smtClean="0">
                <a:latin typeface="Verdana" panose="020B0604030504040204" pitchFamily="34" charset="0"/>
                <a:ea typeface="Verdana" panose="020B0604030504040204" pitchFamily="34" charset="0"/>
                <a:cs typeface="Verdana" panose="020B0604030504040204" pitchFamily="34" charset="0"/>
              </a:rPr>
              <a:t>PG9</a:t>
            </a:r>
            <a:endParaRPr lang="en-US" sz="1000" b="1"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1885298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92237" y="1804064"/>
            <a:ext cx="10515600" cy="4351338"/>
          </a:xfrm>
        </p:spPr>
        <p:txBody>
          <a:bodyPr/>
          <a:lstStyle/>
          <a:p>
            <a:endParaRPr lang="en-US"/>
          </a:p>
        </p:txBody>
      </p:sp>
      <p:sp>
        <p:nvSpPr>
          <p:cNvPr id="4" name="Slide Number Placeholder 3"/>
          <p:cNvSpPr>
            <a:spLocks noGrp="1"/>
          </p:cNvSpPr>
          <p:nvPr>
            <p:ph type="sldNum" sz="quarter" idx="12"/>
          </p:nvPr>
        </p:nvSpPr>
        <p:spPr>
          <a:xfrm>
            <a:off x="9064637" y="6248487"/>
            <a:ext cx="2743200" cy="365125"/>
          </a:xfrm>
        </p:spPr>
        <p:txBody>
          <a:bodyPr/>
          <a:lstStyle/>
          <a:p>
            <a:fld id="{462A7538-0947-409F-BCD2-C8C59BE7E0ED}" type="slidenum">
              <a:rPr lang="en-US" smtClean="0"/>
              <a:t>32</a:t>
            </a:fld>
            <a:endParaRPr lang="en-US" dirty="0"/>
          </a:p>
        </p:txBody>
      </p:sp>
      <p:pic>
        <p:nvPicPr>
          <p:cNvPr id="5" name="Picture 4"/>
          <p:cNvPicPr>
            <a:picLocks noChangeAspect="1"/>
          </p:cNvPicPr>
          <p:nvPr/>
        </p:nvPicPr>
        <p:blipFill rotWithShape="1">
          <a:blip r:embed="rId3"/>
          <a:srcRect r="23387"/>
          <a:stretch/>
        </p:blipFill>
        <p:spPr>
          <a:xfrm>
            <a:off x="5140387" y="1369567"/>
            <a:ext cx="6573242" cy="4526761"/>
          </a:xfrm>
          <a:prstGeom prst="rect">
            <a:avLst/>
          </a:prstGeom>
        </p:spPr>
      </p:pic>
      <p:grpSp>
        <p:nvGrpSpPr>
          <p:cNvPr id="6" name="Group 5"/>
          <p:cNvGrpSpPr/>
          <p:nvPr/>
        </p:nvGrpSpPr>
        <p:grpSpPr>
          <a:xfrm>
            <a:off x="786043" y="244387"/>
            <a:ext cx="3396447" cy="6369225"/>
            <a:chOff x="615048" y="907979"/>
            <a:chExt cx="3396447" cy="6369225"/>
          </a:xfrm>
          <a:effectLst>
            <a:glow rad="101600">
              <a:schemeClr val="accent3">
                <a:satMod val="175000"/>
                <a:alpha val="40000"/>
              </a:schemeClr>
            </a:glow>
          </a:effectLst>
        </p:grpSpPr>
        <p:pic>
          <p:nvPicPr>
            <p:cNvPr id="7" name="Picture 6"/>
            <p:cNvPicPr>
              <a:picLocks noChangeAspect="1"/>
            </p:cNvPicPr>
            <p:nvPr/>
          </p:nvPicPr>
          <p:blipFill>
            <a:blip r:embed="rId4"/>
            <a:stretch>
              <a:fillRect/>
            </a:stretch>
          </p:blipFill>
          <p:spPr>
            <a:xfrm>
              <a:off x="615048" y="907979"/>
              <a:ext cx="3394113" cy="3504491"/>
            </a:xfrm>
            <a:prstGeom prst="rect">
              <a:avLst/>
            </a:prstGeom>
          </p:spPr>
        </p:pic>
        <p:pic>
          <p:nvPicPr>
            <p:cNvPr id="8" name="Picture 7"/>
            <p:cNvPicPr>
              <a:picLocks noChangeAspect="1"/>
            </p:cNvPicPr>
            <p:nvPr/>
          </p:nvPicPr>
          <p:blipFill>
            <a:blip r:embed="rId5"/>
            <a:stretch>
              <a:fillRect/>
            </a:stretch>
          </p:blipFill>
          <p:spPr>
            <a:xfrm>
              <a:off x="615048" y="4412470"/>
              <a:ext cx="3396447" cy="2864734"/>
            </a:xfrm>
            <a:prstGeom prst="rect">
              <a:avLst/>
            </a:prstGeom>
          </p:spPr>
        </p:pic>
      </p:grpSp>
      <p:sp>
        <p:nvSpPr>
          <p:cNvPr id="9" name="Rectangle 8"/>
          <p:cNvSpPr/>
          <p:nvPr/>
        </p:nvSpPr>
        <p:spPr>
          <a:xfrm>
            <a:off x="5909176" y="5624682"/>
            <a:ext cx="2110614" cy="523220"/>
          </a:xfrm>
          <a:prstGeom prst="rect">
            <a:avLst/>
          </a:prstGeom>
        </p:spPr>
        <p:txBody>
          <a:bodyPr wrap="square">
            <a:spAutoFit/>
          </a:bodyPr>
          <a:lstStyle/>
          <a:p>
            <a:r>
              <a:rPr lang="en-US" sz="2800" b="1" dirty="0"/>
              <a:t>PGT 145</a:t>
            </a:r>
          </a:p>
        </p:txBody>
      </p:sp>
      <p:sp>
        <p:nvSpPr>
          <p:cNvPr id="10" name="Rectangle 9"/>
          <p:cNvSpPr/>
          <p:nvPr/>
        </p:nvSpPr>
        <p:spPr>
          <a:xfrm>
            <a:off x="8396238" y="5659395"/>
            <a:ext cx="980314" cy="523220"/>
          </a:xfrm>
          <a:prstGeom prst="rect">
            <a:avLst/>
          </a:prstGeom>
        </p:spPr>
        <p:txBody>
          <a:bodyPr wrap="square">
            <a:spAutoFit/>
          </a:bodyPr>
          <a:lstStyle/>
          <a:p>
            <a:r>
              <a:rPr lang="en-US" sz="2800" b="1" dirty="0" smtClean="0"/>
              <a:t>17b</a:t>
            </a:r>
            <a:endParaRPr lang="en-US" sz="2800" b="1" dirty="0"/>
          </a:p>
        </p:txBody>
      </p:sp>
      <p:sp>
        <p:nvSpPr>
          <p:cNvPr id="11" name="Rectangle 10"/>
          <p:cNvSpPr/>
          <p:nvPr/>
        </p:nvSpPr>
        <p:spPr>
          <a:xfrm>
            <a:off x="10264274" y="5678153"/>
            <a:ext cx="2110614" cy="523220"/>
          </a:xfrm>
          <a:prstGeom prst="rect">
            <a:avLst/>
          </a:prstGeom>
        </p:spPr>
        <p:txBody>
          <a:bodyPr wrap="square">
            <a:spAutoFit/>
          </a:bodyPr>
          <a:lstStyle/>
          <a:p>
            <a:r>
              <a:rPr lang="en-US" sz="2800" b="1" dirty="0" smtClean="0"/>
              <a:t>PGT121</a:t>
            </a:r>
            <a:endParaRPr lang="en-US" sz="2800" b="1" dirty="0"/>
          </a:p>
        </p:txBody>
      </p:sp>
      <p:pic>
        <p:nvPicPr>
          <p:cNvPr id="12" name="Picture 11"/>
          <p:cNvPicPr>
            <a:picLocks noChangeAspect="1"/>
          </p:cNvPicPr>
          <p:nvPr/>
        </p:nvPicPr>
        <p:blipFill rotWithShape="1">
          <a:blip r:embed="rId6"/>
          <a:srcRect l="50225" t="15336" r="3157" b="3443"/>
          <a:stretch/>
        </p:blipFill>
        <p:spPr>
          <a:xfrm>
            <a:off x="5945255" y="1096170"/>
            <a:ext cx="672546" cy="1393825"/>
          </a:xfrm>
          <a:prstGeom prst="rect">
            <a:avLst/>
          </a:prstGeom>
          <a:effectLst>
            <a:glow rad="101600">
              <a:schemeClr val="accent3">
                <a:satMod val="175000"/>
                <a:alpha val="40000"/>
              </a:schemeClr>
            </a:glow>
          </a:effectLst>
        </p:spPr>
      </p:pic>
      <p:pic>
        <p:nvPicPr>
          <p:cNvPr id="13" name="Picture 12"/>
          <p:cNvPicPr>
            <a:picLocks noChangeAspect="1"/>
          </p:cNvPicPr>
          <p:nvPr/>
        </p:nvPicPr>
        <p:blipFill rotWithShape="1">
          <a:blip r:embed="rId6"/>
          <a:srcRect l="50225" t="15336" r="3157" b="3443"/>
          <a:stretch/>
        </p:blipFill>
        <p:spPr>
          <a:xfrm>
            <a:off x="7867438" y="1096169"/>
            <a:ext cx="672546" cy="1393825"/>
          </a:xfrm>
          <a:prstGeom prst="rect">
            <a:avLst/>
          </a:prstGeom>
          <a:effectLst>
            <a:glow rad="101600">
              <a:schemeClr val="accent3">
                <a:satMod val="175000"/>
                <a:alpha val="40000"/>
              </a:schemeClr>
            </a:glow>
          </a:effectLst>
        </p:spPr>
      </p:pic>
      <p:pic>
        <p:nvPicPr>
          <p:cNvPr id="14" name="Picture 13"/>
          <p:cNvPicPr>
            <a:picLocks noChangeAspect="1"/>
          </p:cNvPicPr>
          <p:nvPr/>
        </p:nvPicPr>
        <p:blipFill rotWithShape="1">
          <a:blip r:embed="rId6"/>
          <a:srcRect l="50225" t="15336" r="3157" b="3443"/>
          <a:stretch/>
        </p:blipFill>
        <p:spPr>
          <a:xfrm>
            <a:off x="10930762" y="1100180"/>
            <a:ext cx="672546" cy="1393825"/>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32522173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108737"/>
            <a:ext cx="10515600" cy="1325563"/>
          </a:xfrm>
        </p:spPr>
        <p:txBody>
          <a:bodyPr/>
          <a:lstStyle/>
          <a:p>
            <a:r>
              <a:rPr lang="en-US" dirty="0" smtClean="0"/>
              <a:t>BLI screen with many </a:t>
            </a:r>
            <a:r>
              <a:rPr lang="en-US" dirty="0" err="1" smtClean="0"/>
              <a:t>mAbs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47769"/>
            <a:ext cx="6953520" cy="4632331"/>
          </a:xfrm>
          <a:prstGeom prst="rect">
            <a:avLst/>
          </a:prstGeom>
          <a:noFill/>
        </p:spPr>
      </p:pic>
      <p:sp>
        <p:nvSpPr>
          <p:cNvPr id="6" name="Slide Number Placeholder 5"/>
          <p:cNvSpPr>
            <a:spLocks noGrp="1"/>
          </p:cNvSpPr>
          <p:nvPr>
            <p:ph type="sldNum" sz="quarter" idx="12"/>
          </p:nvPr>
        </p:nvSpPr>
        <p:spPr/>
        <p:txBody>
          <a:bodyPr/>
          <a:lstStyle/>
          <a:p>
            <a:fld id="{462A7538-0947-409F-BCD2-C8C59BE7E0ED}" type="slidenum">
              <a:rPr lang="en-US" smtClean="0"/>
              <a:t>33</a:t>
            </a:fld>
            <a:endParaRPr lang="en-US"/>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1247769"/>
            <a:ext cx="6504862" cy="4632331"/>
          </a:xfrm>
          <a:prstGeom prst="rect">
            <a:avLst/>
          </a:prstGeom>
          <a:noFill/>
        </p:spPr>
      </p:pic>
    </p:spTree>
    <p:extLst>
      <p:ext uri="{BB962C8B-B14F-4D97-AF65-F5344CB8AC3E}">
        <p14:creationId xmlns:p14="http://schemas.microsoft.com/office/powerpoint/2010/main" val="19474373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838200" y="1825625"/>
            <a:ext cx="5740400" cy="4351338"/>
          </a:xfrm>
        </p:spPr>
        <p:txBody>
          <a:bodyPr/>
          <a:lstStyle/>
          <a:p>
            <a:r>
              <a:rPr lang="en-US" dirty="0" smtClean="0"/>
              <a:t>N160 glycan increases </a:t>
            </a:r>
            <a:r>
              <a:rPr lang="en-US" dirty="0" err="1" smtClean="0"/>
              <a:t>Env</a:t>
            </a:r>
            <a:r>
              <a:rPr lang="en-US" dirty="0" smtClean="0"/>
              <a:t> stability:</a:t>
            </a:r>
          </a:p>
          <a:p>
            <a:pPr lvl="1"/>
            <a:r>
              <a:rPr lang="en-US" dirty="0" smtClean="0"/>
              <a:t>Increased thermal stability, Tm</a:t>
            </a:r>
          </a:p>
          <a:p>
            <a:pPr lvl="1"/>
            <a:r>
              <a:rPr lang="en-US" dirty="0" smtClean="0"/>
              <a:t>However, reduced </a:t>
            </a:r>
            <a:r>
              <a:rPr lang="en-US" dirty="0"/>
              <a:t>protein </a:t>
            </a:r>
            <a:r>
              <a:rPr lang="en-US" dirty="0" smtClean="0"/>
              <a:t>expression</a:t>
            </a:r>
          </a:p>
          <a:p>
            <a:endParaRPr lang="en-US" dirty="0"/>
          </a:p>
          <a:p>
            <a:r>
              <a:rPr lang="en-US" dirty="0"/>
              <a:t>N160 </a:t>
            </a:r>
            <a:r>
              <a:rPr lang="en-US" dirty="0" smtClean="0"/>
              <a:t>glycan is necessary for V1/V2 epitope binding </a:t>
            </a:r>
            <a:r>
              <a:rPr lang="en-US" dirty="0" err="1" smtClean="0"/>
              <a:t>nAbs</a:t>
            </a:r>
            <a:r>
              <a:rPr lang="en-US" dirty="0" smtClean="0"/>
              <a:t> </a:t>
            </a:r>
          </a:p>
          <a:p>
            <a:r>
              <a:rPr lang="en-US" dirty="0" smtClean="0"/>
              <a:t>Removal of N160 glycan exposes the epitopes for most potent </a:t>
            </a:r>
            <a:r>
              <a:rPr lang="en-US" dirty="0" err="1" smtClean="0"/>
              <a:t>nAbs</a:t>
            </a:r>
            <a:r>
              <a:rPr lang="en-US" dirty="0" smtClean="0"/>
              <a:t> – VRC01 (CD4bs) and PGT121 (V3)</a:t>
            </a:r>
            <a:endParaRPr lang="en-US" dirty="0"/>
          </a:p>
          <a:p>
            <a:pPr lvl="1"/>
            <a:endParaRPr lang="en-US" dirty="0" smtClean="0"/>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34</a:t>
            </a:fld>
            <a:endParaRPr lang="en-US"/>
          </a:p>
        </p:txBody>
      </p:sp>
      <p:pic>
        <p:nvPicPr>
          <p:cNvPr id="5" name="Picture 4"/>
          <p:cNvPicPr>
            <a:picLocks noChangeAspect="1"/>
          </p:cNvPicPr>
          <p:nvPr/>
        </p:nvPicPr>
        <p:blipFill>
          <a:blip r:embed="rId2"/>
          <a:stretch>
            <a:fillRect/>
          </a:stretch>
        </p:blipFill>
        <p:spPr>
          <a:xfrm>
            <a:off x="7207630" y="173038"/>
            <a:ext cx="3733419" cy="3035300"/>
          </a:xfrm>
          <a:prstGeom prst="rect">
            <a:avLst/>
          </a:prstGeom>
          <a:effectLst>
            <a:glow rad="101600">
              <a:schemeClr val="accent3">
                <a:satMod val="175000"/>
                <a:alpha val="40000"/>
              </a:schemeClr>
            </a:glow>
          </a:effectLst>
        </p:spPr>
      </p:pic>
      <p:pic>
        <p:nvPicPr>
          <p:cNvPr id="6" name="Picture 5"/>
          <p:cNvPicPr>
            <a:picLocks noChangeAspect="1"/>
          </p:cNvPicPr>
          <p:nvPr/>
        </p:nvPicPr>
        <p:blipFill>
          <a:blip r:embed="rId3"/>
          <a:stretch>
            <a:fillRect/>
          </a:stretch>
        </p:blipFill>
        <p:spPr>
          <a:xfrm>
            <a:off x="7207630" y="3393373"/>
            <a:ext cx="3733419" cy="3145539"/>
          </a:xfrm>
          <a:prstGeom prst="rect">
            <a:avLst/>
          </a:prstGeom>
          <a:effectLst>
            <a:glow rad="101600">
              <a:schemeClr val="accent3">
                <a:satMod val="175000"/>
                <a:alpha val="40000"/>
              </a:schemeClr>
            </a:glow>
          </a:effectLst>
        </p:spPr>
      </p:pic>
      <p:sp>
        <p:nvSpPr>
          <p:cNvPr id="7" name="Rectangle 6"/>
          <p:cNvSpPr/>
          <p:nvPr/>
        </p:nvSpPr>
        <p:spPr>
          <a:xfrm>
            <a:off x="7033934" y="6545540"/>
            <a:ext cx="2116605" cy="369332"/>
          </a:xfrm>
          <a:prstGeom prst="rect">
            <a:avLst/>
          </a:prstGeom>
        </p:spPr>
        <p:txBody>
          <a:bodyPr wrap="none">
            <a:spAutoFit/>
          </a:bodyPr>
          <a:lstStyle/>
          <a:p>
            <a:r>
              <a:rPr lang="en-US" dirty="0" err="1" smtClean="0"/>
              <a:t>Guttman</a:t>
            </a:r>
            <a:r>
              <a:rPr lang="en-US" dirty="0" smtClean="0"/>
              <a:t> et al., 2015</a:t>
            </a:r>
            <a:endParaRPr lang="en-US" dirty="0"/>
          </a:p>
        </p:txBody>
      </p:sp>
    </p:spTree>
    <p:extLst>
      <p:ext uri="{BB962C8B-B14F-4D97-AF65-F5344CB8AC3E}">
        <p14:creationId xmlns:p14="http://schemas.microsoft.com/office/powerpoint/2010/main" val="36336711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directions</a:t>
            </a:r>
            <a:endParaRPr lang="en-US" dirty="0"/>
          </a:p>
        </p:txBody>
      </p:sp>
      <p:sp>
        <p:nvSpPr>
          <p:cNvPr id="3" name="Content Placeholder 2"/>
          <p:cNvSpPr>
            <a:spLocks noGrp="1"/>
          </p:cNvSpPr>
          <p:nvPr>
            <p:ph idx="1"/>
          </p:nvPr>
        </p:nvSpPr>
        <p:spPr>
          <a:xfrm>
            <a:off x="723900" y="1690688"/>
            <a:ext cx="10515600" cy="4351338"/>
          </a:xfrm>
        </p:spPr>
        <p:txBody>
          <a:bodyPr/>
          <a:lstStyle/>
          <a:p>
            <a:r>
              <a:rPr lang="en-US" dirty="0" smtClean="0"/>
              <a:t>Introduce </a:t>
            </a:r>
            <a:r>
              <a:rPr lang="en-US" dirty="0" err="1" smtClean="0"/>
              <a:t>prefusion-Env</a:t>
            </a:r>
            <a:r>
              <a:rPr lang="en-US" dirty="0" smtClean="0"/>
              <a:t> stabilizing mutations</a:t>
            </a:r>
          </a:p>
          <a:p>
            <a:r>
              <a:rPr lang="en-US" dirty="0" smtClean="0"/>
              <a:t>Explore CD4 and co-receptor binding modes</a:t>
            </a:r>
          </a:p>
          <a:p>
            <a:r>
              <a:rPr lang="en-US" dirty="0" smtClean="0"/>
              <a:t>Transmitted / founder vs non-transmitted variants via mother-to-child transmission pairs</a:t>
            </a:r>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35</a:t>
            </a:fld>
            <a:endParaRPr lang="en-US"/>
          </a:p>
        </p:txBody>
      </p:sp>
      <p:pic>
        <p:nvPicPr>
          <p:cNvPr id="5" name="Picture 4"/>
          <p:cNvPicPr>
            <a:picLocks noChangeAspect="1"/>
          </p:cNvPicPr>
          <p:nvPr/>
        </p:nvPicPr>
        <p:blipFill>
          <a:blip r:embed="rId2"/>
          <a:stretch>
            <a:fillRect/>
          </a:stretch>
        </p:blipFill>
        <p:spPr>
          <a:xfrm>
            <a:off x="80010" y="3683865"/>
            <a:ext cx="12031980" cy="2358161"/>
          </a:xfrm>
          <a:prstGeom prst="rect">
            <a:avLst/>
          </a:prstGeom>
        </p:spPr>
      </p:pic>
    </p:spTree>
    <p:extLst>
      <p:ext uri="{BB962C8B-B14F-4D97-AF65-F5344CB8AC3E}">
        <p14:creationId xmlns:p14="http://schemas.microsoft.com/office/powerpoint/2010/main" val="33145305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875" y="312036"/>
            <a:ext cx="7657214" cy="1325563"/>
          </a:xfrm>
        </p:spPr>
        <p:txBody>
          <a:bodyPr/>
          <a:lstStyle/>
          <a:p>
            <a:r>
              <a:rPr lang="en-US" dirty="0" smtClean="0"/>
              <a:t>N160 glycan is found at V1/V2 interface</a:t>
            </a:r>
            <a:endParaRPr lang="en-US" dirty="0"/>
          </a:p>
        </p:txBody>
      </p:sp>
      <p:sp>
        <p:nvSpPr>
          <p:cNvPr id="3" name="Content Placeholder 2"/>
          <p:cNvSpPr>
            <a:spLocks noGrp="1"/>
          </p:cNvSpPr>
          <p:nvPr>
            <p:ph idx="1"/>
          </p:nvPr>
        </p:nvSpPr>
        <p:spPr>
          <a:xfrm>
            <a:off x="368875" y="1771804"/>
            <a:ext cx="8088207" cy="1818587"/>
          </a:xfrm>
        </p:spPr>
        <p:txBody>
          <a:bodyPr>
            <a:normAutofit fontScale="92500"/>
          </a:bodyPr>
          <a:lstStyle/>
          <a:p>
            <a:r>
              <a:rPr lang="en-US" dirty="0" smtClean="0"/>
              <a:t>N-linked </a:t>
            </a:r>
            <a:r>
              <a:rPr lang="en-US" dirty="0" err="1" smtClean="0"/>
              <a:t>glycs</a:t>
            </a:r>
            <a:r>
              <a:rPr lang="en-US" dirty="0" smtClean="0"/>
              <a:t> at N-X-S </a:t>
            </a:r>
            <a:r>
              <a:rPr lang="en-US" dirty="0"/>
              <a:t>or N-X-T </a:t>
            </a:r>
            <a:endParaRPr lang="en-US" dirty="0" smtClean="0"/>
          </a:p>
          <a:p>
            <a:r>
              <a:rPr lang="en-US" dirty="0" smtClean="0"/>
              <a:t>V1/V2 is most variable – escapes immune recognition</a:t>
            </a:r>
          </a:p>
          <a:p>
            <a:r>
              <a:rPr lang="en-US" dirty="0" smtClean="0"/>
              <a:t>N160 as a critical feature on PG9-like antibody epitope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462A7538-0947-409F-BCD2-C8C59BE7E0ED}" type="slidenum">
              <a:rPr lang="en-US" smtClean="0"/>
              <a:t>4</a:t>
            </a:fld>
            <a:endParaRPr lang="en-US"/>
          </a:p>
        </p:txBody>
      </p:sp>
      <p:grpSp>
        <p:nvGrpSpPr>
          <p:cNvPr id="5" name="Group 4"/>
          <p:cNvGrpSpPr/>
          <p:nvPr/>
        </p:nvGrpSpPr>
        <p:grpSpPr>
          <a:xfrm>
            <a:off x="8459416" y="244387"/>
            <a:ext cx="3396447" cy="6369225"/>
            <a:chOff x="615048" y="907979"/>
            <a:chExt cx="3396447" cy="6369225"/>
          </a:xfrm>
          <a:effectLst>
            <a:glow rad="101600">
              <a:schemeClr val="accent3">
                <a:satMod val="175000"/>
                <a:alpha val="40000"/>
              </a:schemeClr>
            </a:glow>
          </a:effectLst>
        </p:grpSpPr>
        <p:pic>
          <p:nvPicPr>
            <p:cNvPr id="6" name="Picture 5"/>
            <p:cNvPicPr>
              <a:picLocks noChangeAspect="1"/>
            </p:cNvPicPr>
            <p:nvPr/>
          </p:nvPicPr>
          <p:blipFill>
            <a:blip r:embed="rId3"/>
            <a:stretch>
              <a:fillRect/>
            </a:stretch>
          </p:blipFill>
          <p:spPr>
            <a:xfrm>
              <a:off x="615048" y="907979"/>
              <a:ext cx="3394113" cy="3504491"/>
            </a:xfrm>
            <a:prstGeom prst="rect">
              <a:avLst/>
            </a:prstGeom>
          </p:spPr>
        </p:pic>
        <p:pic>
          <p:nvPicPr>
            <p:cNvPr id="7" name="Picture 6"/>
            <p:cNvPicPr>
              <a:picLocks noChangeAspect="1"/>
            </p:cNvPicPr>
            <p:nvPr/>
          </p:nvPicPr>
          <p:blipFill>
            <a:blip r:embed="rId4"/>
            <a:stretch>
              <a:fillRect/>
            </a:stretch>
          </p:blipFill>
          <p:spPr>
            <a:xfrm>
              <a:off x="615048" y="4412470"/>
              <a:ext cx="3396447" cy="2864734"/>
            </a:xfrm>
            <a:prstGeom prst="rect">
              <a:avLst/>
            </a:prstGeom>
          </p:spPr>
        </p:pic>
      </p:grpSp>
      <p:pic>
        <p:nvPicPr>
          <p:cNvPr id="8" name="Picture 7"/>
          <p:cNvPicPr>
            <a:picLocks noChangeAspect="1"/>
          </p:cNvPicPr>
          <p:nvPr/>
        </p:nvPicPr>
        <p:blipFill>
          <a:blip r:embed="rId5"/>
          <a:stretch>
            <a:fillRect/>
          </a:stretch>
        </p:blipFill>
        <p:spPr>
          <a:xfrm>
            <a:off x="1853759" y="3748878"/>
            <a:ext cx="1879730" cy="2236019"/>
          </a:xfrm>
          <a:prstGeom prst="rect">
            <a:avLst/>
          </a:prstGeom>
          <a:effectLst>
            <a:glow rad="101600">
              <a:schemeClr val="accent3">
                <a:satMod val="175000"/>
                <a:alpha val="40000"/>
              </a:schemeClr>
            </a:glow>
          </a:effectLst>
        </p:spPr>
      </p:pic>
      <p:pic>
        <p:nvPicPr>
          <p:cNvPr id="9" name="Picture 8"/>
          <p:cNvPicPr>
            <a:picLocks noChangeAspect="1"/>
          </p:cNvPicPr>
          <p:nvPr/>
        </p:nvPicPr>
        <p:blipFill>
          <a:blip r:embed="rId6"/>
          <a:stretch>
            <a:fillRect/>
          </a:stretch>
        </p:blipFill>
        <p:spPr>
          <a:xfrm>
            <a:off x="5042310" y="3590391"/>
            <a:ext cx="1944140" cy="2718909"/>
          </a:xfrm>
          <a:prstGeom prst="rect">
            <a:avLst/>
          </a:prstGeom>
          <a:effectLst>
            <a:glow rad="101600">
              <a:schemeClr val="accent3">
                <a:satMod val="175000"/>
                <a:alpha val="40000"/>
              </a:schemeClr>
            </a:glow>
          </a:effectLst>
        </p:spPr>
      </p:pic>
      <p:grpSp>
        <p:nvGrpSpPr>
          <p:cNvPr id="13" name="Group 12"/>
          <p:cNvGrpSpPr/>
          <p:nvPr/>
        </p:nvGrpSpPr>
        <p:grpSpPr>
          <a:xfrm>
            <a:off x="216164" y="3460973"/>
            <a:ext cx="7631997" cy="3260502"/>
            <a:chOff x="325356" y="3590391"/>
            <a:chExt cx="7631997" cy="3260502"/>
          </a:xfrm>
        </p:grpSpPr>
        <p:pic>
          <p:nvPicPr>
            <p:cNvPr id="11" name="Picture 10"/>
            <p:cNvPicPr>
              <a:picLocks noChangeAspect="1"/>
            </p:cNvPicPr>
            <p:nvPr/>
          </p:nvPicPr>
          <p:blipFill>
            <a:blip r:embed="rId7"/>
            <a:stretch>
              <a:fillRect/>
            </a:stretch>
          </p:blipFill>
          <p:spPr>
            <a:xfrm>
              <a:off x="325356" y="3590391"/>
              <a:ext cx="7631997" cy="3034108"/>
            </a:xfrm>
            <a:prstGeom prst="rect">
              <a:avLst/>
            </a:prstGeom>
          </p:spPr>
        </p:pic>
        <p:sp>
          <p:nvSpPr>
            <p:cNvPr id="12" name="Rectangle 11"/>
            <p:cNvSpPr/>
            <p:nvPr/>
          </p:nvSpPr>
          <p:spPr>
            <a:xfrm>
              <a:off x="325356" y="6481561"/>
              <a:ext cx="2127890" cy="369332"/>
            </a:xfrm>
            <a:prstGeom prst="rect">
              <a:avLst/>
            </a:prstGeom>
          </p:spPr>
          <p:txBody>
            <a:bodyPr wrap="none">
              <a:spAutoFit/>
            </a:bodyPr>
            <a:lstStyle/>
            <a:p>
              <a:r>
                <a:rPr lang="en-US" dirty="0" smtClean="0"/>
                <a:t>McLellan et al., 2012</a:t>
              </a:r>
              <a:endParaRPr lang="en-US" dirty="0"/>
            </a:p>
          </p:txBody>
        </p:sp>
      </p:grpSp>
    </p:spTree>
    <p:extLst>
      <p:ext uri="{BB962C8B-B14F-4D97-AF65-F5344CB8AC3E}">
        <p14:creationId xmlns:p14="http://schemas.microsoft.com/office/powerpoint/2010/main" val="709933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0167" y="2348615"/>
            <a:ext cx="7517033" cy="2223385"/>
          </a:xfrm>
          <a:ln>
            <a:solidFill>
              <a:srgbClr val="C00000"/>
            </a:solidFill>
          </a:ln>
          <a:effectLst>
            <a:glow rad="139700">
              <a:schemeClr val="accent2">
                <a:satMod val="175000"/>
                <a:alpha val="40000"/>
              </a:schemeClr>
            </a:glow>
          </a:effectLst>
        </p:spPr>
        <p:txBody>
          <a:bodyPr>
            <a:normAutofit/>
          </a:bodyPr>
          <a:lstStyle/>
          <a:p>
            <a:r>
              <a:rPr lang="en-US" b="1" dirty="0" smtClean="0">
                <a:solidFill>
                  <a:srgbClr val="C00000"/>
                </a:solidFill>
              </a:rPr>
              <a:t>How important is N160 glycan for trimer stability and  neutralizing antibody binding?</a:t>
            </a:r>
            <a:endParaRPr lang="en-US" b="1" dirty="0">
              <a:solidFill>
                <a:srgbClr val="C00000"/>
              </a:solidFill>
            </a:endParaRPr>
          </a:p>
        </p:txBody>
      </p:sp>
      <p:sp>
        <p:nvSpPr>
          <p:cNvPr id="4" name="Slide Number Placeholder 3"/>
          <p:cNvSpPr>
            <a:spLocks noGrp="1"/>
          </p:cNvSpPr>
          <p:nvPr>
            <p:ph type="sldNum" sz="quarter" idx="12"/>
          </p:nvPr>
        </p:nvSpPr>
        <p:spPr/>
        <p:txBody>
          <a:bodyPr/>
          <a:lstStyle/>
          <a:p>
            <a:fld id="{462A7538-0947-409F-BCD2-C8C59BE7E0ED}" type="slidenum">
              <a:rPr lang="en-US" smtClean="0"/>
              <a:t>5</a:t>
            </a:fld>
            <a:endParaRPr lang="en-US"/>
          </a:p>
        </p:txBody>
      </p:sp>
      <p:grpSp>
        <p:nvGrpSpPr>
          <p:cNvPr id="5" name="Group 4"/>
          <p:cNvGrpSpPr/>
          <p:nvPr/>
        </p:nvGrpSpPr>
        <p:grpSpPr>
          <a:xfrm>
            <a:off x="8457082" y="245887"/>
            <a:ext cx="3396447" cy="6369225"/>
            <a:chOff x="615048" y="907979"/>
            <a:chExt cx="3396447" cy="6369225"/>
          </a:xfrm>
          <a:effectLst>
            <a:glow rad="101600">
              <a:schemeClr val="accent3">
                <a:satMod val="175000"/>
                <a:alpha val="40000"/>
              </a:schemeClr>
            </a:glow>
          </a:effectLst>
        </p:grpSpPr>
        <p:pic>
          <p:nvPicPr>
            <p:cNvPr id="6" name="Picture 5"/>
            <p:cNvPicPr>
              <a:picLocks noChangeAspect="1"/>
            </p:cNvPicPr>
            <p:nvPr/>
          </p:nvPicPr>
          <p:blipFill>
            <a:blip r:embed="rId2"/>
            <a:stretch>
              <a:fillRect/>
            </a:stretch>
          </p:blipFill>
          <p:spPr>
            <a:xfrm>
              <a:off x="615048" y="907979"/>
              <a:ext cx="3394113" cy="3504491"/>
            </a:xfrm>
            <a:prstGeom prst="rect">
              <a:avLst/>
            </a:prstGeom>
          </p:spPr>
        </p:pic>
        <p:pic>
          <p:nvPicPr>
            <p:cNvPr id="7" name="Picture 6"/>
            <p:cNvPicPr>
              <a:picLocks noChangeAspect="1"/>
            </p:cNvPicPr>
            <p:nvPr/>
          </p:nvPicPr>
          <p:blipFill>
            <a:blip r:embed="rId3"/>
            <a:stretch>
              <a:fillRect/>
            </a:stretch>
          </p:blipFill>
          <p:spPr>
            <a:xfrm>
              <a:off x="615048" y="4412470"/>
              <a:ext cx="3396447" cy="2864734"/>
            </a:xfrm>
            <a:prstGeom prst="rect">
              <a:avLst/>
            </a:prstGeom>
          </p:spPr>
        </p:pic>
      </p:grpSp>
    </p:spTree>
    <p:extLst>
      <p:ext uri="{BB962C8B-B14F-4D97-AF65-F5344CB8AC3E}">
        <p14:creationId xmlns:p14="http://schemas.microsoft.com/office/powerpoint/2010/main" val="40488986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Homology Modeling with </a:t>
            </a:r>
            <a:r>
              <a:rPr lang="en-US" dirty="0" err="1" smtClean="0"/>
              <a:t>Modeller</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62A7538-0947-409F-BCD2-C8C59BE7E0ED}" type="slidenum">
              <a:rPr lang="en-US" smtClean="0"/>
              <a:t>6</a:t>
            </a:fld>
            <a:endParaRPr lang="en-US"/>
          </a:p>
        </p:txBody>
      </p:sp>
      <p:pic>
        <p:nvPicPr>
          <p:cNvPr id="5" name="Picture 4"/>
          <p:cNvPicPr>
            <a:picLocks noChangeAspect="1"/>
          </p:cNvPicPr>
          <p:nvPr/>
        </p:nvPicPr>
        <p:blipFill>
          <a:blip r:embed="rId3"/>
          <a:stretch>
            <a:fillRect/>
          </a:stretch>
        </p:blipFill>
        <p:spPr>
          <a:xfrm>
            <a:off x="986018" y="1815379"/>
            <a:ext cx="4832189" cy="4361584"/>
          </a:xfrm>
          <a:prstGeom prst="rect">
            <a:avLst/>
          </a:prstGeom>
        </p:spPr>
      </p:pic>
      <p:pic>
        <p:nvPicPr>
          <p:cNvPr id="6" name="Picture 5"/>
          <p:cNvPicPr>
            <a:picLocks noChangeAspect="1"/>
          </p:cNvPicPr>
          <p:nvPr/>
        </p:nvPicPr>
        <p:blipFill>
          <a:blip r:embed="rId4"/>
          <a:stretch>
            <a:fillRect/>
          </a:stretch>
        </p:blipFill>
        <p:spPr>
          <a:xfrm>
            <a:off x="5818207" y="1815379"/>
            <a:ext cx="5021528" cy="4361584"/>
          </a:xfrm>
          <a:prstGeom prst="rect">
            <a:avLst/>
          </a:prstGeom>
        </p:spPr>
      </p:pic>
      <p:sp>
        <p:nvSpPr>
          <p:cNvPr id="7" name="Rectangle 6"/>
          <p:cNvSpPr/>
          <p:nvPr/>
        </p:nvSpPr>
        <p:spPr>
          <a:xfrm>
            <a:off x="4222425" y="5712659"/>
            <a:ext cx="1235210" cy="369332"/>
          </a:xfrm>
          <a:prstGeom prst="rect">
            <a:avLst/>
          </a:prstGeom>
        </p:spPr>
        <p:txBody>
          <a:bodyPr wrap="none">
            <a:spAutoFit/>
          </a:bodyPr>
          <a:lstStyle/>
          <a:p>
            <a:r>
              <a:rPr lang="en-US" b="1" dirty="0" smtClean="0"/>
              <a:t>BG505 </a:t>
            </a:r>
            <a:r>
              <a:rPr lang="en-US" b="1" dirty="0" err="1" smtClean="0"/>
              <a:t>Xtal</a:t>
            </a:r>
            <a:endParaRPr lang="en-US" b="1" dirty="0"/>
          </a:p>
        </p:txBody>
      </p:sp>
      <p:sp>
        <p:nvSpPr>
          <p:cNvPr id="8" name="Rectangle 7"/>
          <p:cNvSpPr/>
          <p:nvPr/>
        </p:nvSpPr>
        <p:spPr>
          <a:xfrm>
            <a:off x="8937041" y="5712659"/>
            <a:ext cx="1736373" cy="369332"/>
          </a:xfrm>
          <a:prstGeom prst="rect">
            <a:avLst/>
          </a:prstGeom>
        </p:spPr>
        <p:txBody>
          <a:bodyPr wrap="none">
            <a:spAutoFit/>
          </a:bodyPr>
          <a:lstStyle/>
          <a:p>
            <a:r>
              <a:rPr lang="en-US" b="1" dirty="0" smtClean="0"/>
              <a:t>KNH1144 model</a:t>
            </a:r>
            <a:endParaRPr lang="en-US" b="1" dirty="0"/>
          </a:p>
        </p:txBody>
      </p:sp>
    </p:spTree>
    <p:extLst>
      <p:ext uri="{BB962C8B-B14F-4D97-AF65-F5344CB8AC3E}">
        <p14:creationId xmlns:p14="http://schemas.microsoft.com/office/powerpoint/2010/main" val="1898191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832" y="64780"/>
            <a:ext cx="10515600" cy="1325563"/>
          </a:xfrm>
        </p:spPr>
        <p:txBody>
          <a:bodyPr/>
          <a:lstStyle/>
          <a:p>
            <a:r>
              <a:rPr lang="en-US" dirty="0"/>
              <a:t>Homology Modeling with </a:t>
            </a:r>
            <a:r>
              <a:rPr lang="en-US" dirty="0" err="1"/>
              <a:t>Modeller</a:t>
            </a:r>
            <a:endParaRPr lang="en-US" dirty="0"/>
          </a:p>
        </p:txBody>
      </p:sp>
      <p:sp>
        <p:nvSpPr>
          <p:cNvPr id="3" name="Content Placeholder 2"/>
          <p:cNvSpPr>
            <a:spLocks noGrp="1"/>
          </p:cNvSpPr>
          <p:nvPr>
            <p:ph idx="1"/>
          </p:nvPr>
        </p:nvSpPr>
        <p:spPr>
          <a:xfrm>
            <a:off x="873498" y="2187574"/>
            <a:ext cx="10515600" cy="4351338"/>
          </a:xfrm>
        </p:spPr>
        <p:txBody>
          <a:bodyPr/>
          <a:lstStyle/>
          <a:p>
            <a:endParaRPr lang="en-US"/>
          </a:p>
        </p:txBody>
      </p:sp>
      <p:sp>
        <p:nvSpPr>
          <p:cNvPr id="4" name="Slide Number Placeholder 3"/>
          <p:cNvSpPr>
            <a:spLocks noGrp="1"/>
          </p:cNvSpPr>
          <p:nvPr>
            <p:ph type="sldNum" sz="quarter" idx="12"/>
          </p:nvPr>
        </p:nvSpPr>
        <p:spPr/>
        <p:txBody>
          <a:bodyPr/>
          <a:lstStyle/>
          <a:p>
            <a:fld id="{462A7538-0947-409F-BCD2-C8C59BE7E0ED}" type="slidenum">
              <a:rPr lang="en-US" smtClean="0"/>
              <a:t>7</a:t>
            </a:fld>
            <a:endParaRPr lang="en-US"/>
          </a:p>
        </p:txBody>
      </p:sp>
      <p:pic>
        <p:nvPicPr>
          <p:cNvPr id="5" name="Picture 4"/>
          <p:cNvPicPr>
            <a:picLocks noChangeAspect="1"/>
          </p:cNvPicPr>
          <p:nvPr/>
        </p:nvPicPr>
        <p:blipFill>
          <a:blip r:embed="rId2"/>
          <a:stretch>
            <a:fillRect/>
          </a:stretch>
        </p:blipFill>
        <p:spPr>
          <a:xfrm>
            <a:off x="6029960" y="1100866"/>
            <a:ext cx="5359138" cy="5438046"/>
          </a:xfrm>
          <a:prstGeom prst="rect">
            <a:avLst/>
          </a:prstGeom>
        </p:spPr>
      </p:pic>
      <p:pic>
        <p:nvPicPr>
          <p:cNvPr id="6" name="Picture 5"/>
          <p:cNvPicPr>
            <a:picLocks noChangeAspect="1"/>
          </p:cNvPicPr>
          <p:nvPr/>
        </p:nvPicPr>
        <p:blipFill>
          <a:blip r:embed="rId3"/>
          <a:stretch>
            <a:fillRect/>
          </a:stretch>
        </p:blipFill>
        <p:spPr>
          <a:xfrm>
            <a:off x="686193" y="1106696"/>
            <a:ext cx="5343767" cy="5432216"/>
          </a:xfrm>
          <a:prstGeom prst="rect">
            <a:avLst/>
          </a:prstGeom>
        </p:spPr>
      </p:pic>
      <p:sp>
        <p:nvSpPr>
          <p:cNvPr id="7" name="Rectangle 6"/>
          <p:cNvSpPr/>
          <p:nvPr/>
        </p:nvSpPr>
        <p:spPr>
          <a:xfrm>
            <a:off x="4248825" y="5773069"/>
            <a:ext cx="1235210" cy="369332"/>
          </a:xfrm>
          <a:prstGeom prst="rect">
            <a:avLst/>
          </a:prstGeom>
        </p:spPr>
        <p:txBody>
          <a:bodyPr wrap="none">
            <a:spAutoFit/>
          </a:bodyPr>
          <a:lstStyle/>
          <a:p>
            <a:r>
              <a:rPr lang="en-US" b="1" dirty="0" smtClean="0"/>
              <a:t>BG505 </a:t>
            </a:r>
            <a:r>
              <a:rPr lang="en-US" b="1" dirty="0" err="1" smtClean="0"/>
              <a:t>Xtal</a:t>
            </a:r>
            <a:endParaRPr lang="en-US" b="1" dirty="0"/>
          </a:p>
        </p:txBody>
      </p:sp>
      <p:sp>
        <p:nvSpPr>
          <p:cNvPr id="8" name="Rectangle 7"/>
          <p:cNvSpPr/>
          <p:nvPr/>
        </p:nvSpPr>
        <p:spPr>
          <a:xfrm>
            <a:off x="8963441" y="5773069"/>
            <a:ext cx="1736373" cy="369332"/>
          </a:xfrm>
          <a:prstGeom prst="rect">
            <a:avLst/>
          </a:prstGeom>
        </p:spPr>
        <p:txBody>
          <a:bodyPr wrap="none">
            <a:spAutoFit/>
          </a:bodyPr>
          <a:lstStyle/>
          <a:p>
            <a:r>
              <a:rPr lang="en-US" b="1" dirty="0" smtClean="0"/>
              <a:t>KNH1144 model</a:t>
            </a:r>
            <a:endParaRPr lang="en-US" b="1" dirty="0"/>
          </a:p>
        </p:txBody>
      </p:sp>
    </p:spTree>
    <p:extLst>
      <p:ext uri="{BB962C8B-B14F-4D97-AF65-F5344CB8AC3E}">
        <p14:creationId xmlns:p14="http://schemas.microsoft.com/office/powerpoint/2010/main" val="1052536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62A7538-0947-409F-BCD2-C8C59BE7E0ED}" type="slidenum">
              <a:rPr lang="en-US" smtClean="0"/>
              <a:t>8</a:t>
            </a:fld>
            <a:endParaRPr lang="en-US"/>
          </a:p>
        </p:txBody>
      </p:sp>
      <p:pic>
        <p:nvPicPr>
          <p:cNvPr id="5" name="Picture 4"/>
          <p:cNvPicPr>
            <a:picLocks noChangeAspect="1"/>
          </p:cNvPicPr>
          <p:nvPr/>
        </p:nvPicPr>
        <p:blipFill>
          <a:blip r:embed="rId2"/>
          <a:stretch>
            <a:fillRect/>
          </a:stretch>
        </p:blipFill>
        <p:spPr>
          <a:xfrm>
            <a:off x="711602" y="542220"/>
            <a:ext cx="5547730" cy="5539771"/>
          </a:xfrm>
          <a:prstGeom prst="rect">
            <a:avLst/>
          </a:prstGeom>
        </p:spPr>
      </p:pic>
      <p:pic>
        <p:nvPicPr>
          <p:cNvPr id="6" name="Picture 5"/>
          <p:cNvPicPr>
            <a:picLocks noChangeAspect="1"/>
          </p:cNvPicPr>
          <p:nvPr/>
        </p:nvPicPr>
        <p:blipFill>
          <a:blip r:embed="rId3"/>
          <a:stretch>
            <a:fillRect/>
          </a:stretch>
        </p:blipFill>
        <p:spPr>
          <a:xfrm>
            <a:off x="6096000" y="541659"/>
            <a:ext cx="5322590" cy="5540332"/>
          </a:xfrm>
          <a:prstGeom prst="rect">
            <a:avLst/>
          </a:prstGeom>
        </p:spPr>
      </p:pic>
      <p:sp>
        <p:nvSpPr>
          <p:cNvPr id="7" name="Rectangle 6"/>
          <p:cNvSpPr/>
          <p:nvPr/>
        </p:nvSpPr>
        <p:spPr>
          <a:xfrm>
            <a:off x="3485467" y="5343327"/>
            <a:ext cx="1852943" cy="369332"/>
          </a:xfrm>
          <a:prstGeom prst="rect">
            <a:avLst/>
          </a:prstGeom>
        </p:spPr>
        <p:txBody>
          <a:bodyPr wrap="none">
            <a:spAutoFit/>
          </a:bodyPr>
          <a:lstStyle/>
          <a:p>
            <a:r>
              <a:rPr lang="en-US" b="1" dirty="0" smtClean="0"/>
              <a:t>W/ N160 GLYCAN</a:t>
            </a:r>
            <a:endParaRPr lang="en-US" b="1" dirty="0"/>
          </a:p>
        </p:txBody>
      </p:sp>
      <p:sp>
        <p:nvSpPr>
          <p:cNvPr id="8" name="Rectangle 7"/>
          <p:cNvSpPr/>
          <p:nvPr/>
        </p:nvSpPr>
        <p:spPr>
          <a:xfrm>
            <a:off x="8610600" y="5343327"/>
            <a:ext cx="2272930" cy="369332"/>
          </a:xfrm>
          <a:prstGeom prst="rect">
            <a:avLst/>
          </a:prstGeom>
        </p:spPr>
        <p:txBody>
          <a:bodyPr wrap="none">
            <a:spAutoFit/>
          </a:bodyPr>
          <a:lstStyle/>
          <a:p>
            <a:r>
              <a:rPr lang="en-US" b="1" dirty="0" smtClean="0"/>
              <a:t>W/OUT N160 GLYCAN</a:t>
            </a:r>
            <a:endParaRPr lang="en-US" b="1" dirty="0"/>
          </a:p>
        </p:txBody>
      </p:sp>
    </p:spTree>
    <p:extLst>
      <p:ext uri="{BB962C8B-B14F-4D97-AF65-F5344CB8AC3E}">
        <p14:creationId xmlns:p14="http://schemas.microsoft.com/office/powerpoint/2010/main" val="14821305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0488" y="52031"/>
            <a:ext cx="10515600" cy="1325563"/>
          </a:xfrm>
        </p:spPr>
        <p:txBody>
          <a:bodyPr/>
          <a:lstStyle/>
          <a:p>
            <a:r>
              <a:rPr lang="en-US" dirty="0" smtClean="0"/>
              <a:t>Modeling </a:t>
            </a:r>
            <a:r>
              <a:rPr lang="en-US" dirty="0" err="1" smtClean="0"/>
              <a:t>Glycans</a:t>
            </a:r>
            <a:r>
              <a:rPr lang="en-US" dirty="0" smtClean="0"/>
              <a:t> (</a:t>
            </a:r>
            <a:r>
              <a:rPr lang="en-US" dirty="0" err="1" smtClean="0"/>
              <a:t>AllosMod</a:t>
            </a:r>
            <a:r>
              <a:rPr lang="en-US" dirty="0" smtClean="0"/>
              <a:t>)</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62A7538-0947-409F-BCD2-C8C59BE7E0ED}" type="slidenum">
              <a:rPr lang="en-US" smtClean="0"/>
              <a:t>9</a:t>
            </a:fld>
            <a:endParaRPr lang="en-US"/>
          </a:p>
        </p:txBody>
      </p:sp>
      <p:grpSp>
        <p:nvGrpSpPr>
          <p:cNvPr id="7" name="Group 6"/>
          <p:cNvGrpSpPr/>
          <p:nvPr/>
        </p:nvGrpSpPr>
        <p:grpSpPr>
          <a:xfrm>
            <a:off x="468835" y="1027906"/>
            <a:ext cx="11197964" cy="5581711"/>
            <a:chOff x="-431578" y="-940292"/>
            <a:chExt cx="11197964" cy="5581711"/>
          </a:xfrm>
        </p:grpSpPr>
        <p:pic>
          <p:nvPicPr>
            <p:cNvPr id="5" name="Picture 4"/>
            <p:cNvPicPr>
              <a:picLocks noChangeAspect="1"/>
            </p:cNvPicPr>
            <p:nvPr/>
          </p:nvPicPr>
          <p:blipFill>
            <a:blip r:embed="rId3"/>
            <a:stretch>
              <a:fillRect/>
            </a:stretch>
          </p:blipFill>
          <p:spPr>
            <a:xfrm>
              <a:off x="5035049" y="-940292"/>
              <a:ext cx="5731337" cy="5581711"/>
            </a:xfrm>
            <a:prstGeom prst="rect">
              <a:avLst/>
            </a:prstGeom>
          </p:spPr>
        </p:pic>
        <p:pic>
          <p:nvPicPr>
            <p:cNvPr id="6" name="Picture 5"/>
            <p:cNvPicPr>
              <a:picLocks noChangeAspect="1"/>
            </p:cNvPicPr>
            <p:nvPr/>
          </p:nvPicPr>
          <p:blipFill>
            <a:blip r:embed="rId4"/>
            <a:stretch>
              <a:fillRect/>
            </a:stretch>
          </p:blipFill>
          <p:spPr>
            <a:xfrm>
              <a:off x="-431578" y="-939137"/>
              <a:ext cx="5779625" cy="5580556"/>
            </a:xfrm>
            <a:prstGeom prst="rect">
              <a:avLst/>
            </a:prstGeom>
          </p:spPr>
        </p:pic>
      </p:grpSp>
      <p:sp>
        <p:nvSpPr>
          <p:cNvPr id="8" name="Rectangle 7"/>
          <p:cNvSpPr/>
          <p:nvPr/>
        </p:nvSpPr>
        <p:spPr>
          <a:xfrm>
            <a:off x="3574000" y="5942568"/>
            <a:ext cx="1852943" cy="369332"/>
          </a:xfrm>
          <a:prstGeom prst="rect">
            <a:avLst/>
          </a:prstGeom>
        </p:spPr>
        <p:txBody>
          <a:bodyPr wrap="none">
            <a:spAutoFit/>
          </a:bodyPr>
          <a:lstStyle/>
          <a:p>
            <a:r>
              <a:rPr lang="en-US" b="1" dirty="0" smtClean="0"/>
              <a:t>W/ N160 GLYCAN</a:t>
            </a:r>
            <a:endParaRPr lang="en-US" b="1" dirty="0"/>
          </a:p>
        </p:txBody>
      </p:sp>
      <p:sp>
        <p:nvSpPr>
          <p:cNvPr id="9" name="Rectangle 8"/>
          <p:cNvSpPr/>
          <p:nvPr/>
        </p:nvSpPr>
        <p:spPr>
          <a:xfrm>
            <a:off x="8699133" y="5942568"/>
            <a:ext cx="2272930" cy="369332"/>
          </a:xfrm>
          <a:prstGeom prst="rect">
            <a:avLst/>
          </a:prstGeom>
        </p:spPr>
        <p:txBody>
          <a:bodyPr wrap="none">
            <a:spAutoFit/>
          </a:bodyPr>
          <a:lstStyle/>
          <a:p>
            <a:r>
              <a:rPr lang="en-US" b="1" dirty="0" smtClean="0"/>
              <a:t>W/OUT N160 GLYCAN</a:t>
            </a:r>
            <a:endParaRPr lang="en-US" b="1" dirty="0"/>
          </a:p>
        </p:txBody>
      </p:sp>
      <p:pic>
        <p:nvPicPr>
          <p:cNvPr id="10" name="Picture 9"/>
          <p:cNvPicPr>
            <a:picLocks noChangeAspect="1"/>
          </p:cNvPicPr>
          <p:nvPr/>
        </p:nvPicPr>
        <p:blipFill>
          <a:blip r:embed="rId5"/>
          <a:stretch>
            <a:fillRect/>
          </a:stretch>
        </p:blipFill>
        <p:spPr>
          <a:xfrm>
            <a:off x="10267964" y="492848"/>
            <a:ext cx="1513393" cy="1800246"/>
          </a:xfrm>
          <a:prstGeom prst="rect">
            <a:avLst/>
          </a:prstGeom>
          <a:effectLst>
            <a:glow rad="101600">
              <a:schemeClr val="accent3">
                <a:satMod val="175000"/>
                <a:alpha val="40000"/>
              </a:schemeClr>
            </a:glow>
          </a:effectLst>
        </p:spPr>
      </p:pic>
      <p:pic>
        <p:nvPicPr>
          <p:cNvPr id="11" name="Picture 10"/>
          <p:cNvPicPr>
            <a:picLocks noChangeAspect="1"/>
          </p:cNvPicPr>
          <p:nvPr/>
        </p:nvPicPr>
        <p:blipFill>
          <a:blip r:embed="rId6"/>
          <a:stretch>
            <a:fillRect/>
          </a:stretch>
        </p:blipFill>
        <p:spPr>
          <a:xfrm>
            <a:off x="12436688" y="2293094"/>
            <a:ext cx="1944140" cy="2718909"/>
          </a:xfrm>
          <a:prstGeom prst="rect">
            <a:avLst/>
          </a:prstGeom>
          <a:effectLst>
            <a:glow rad="101600">
              <a:schemeClr val="accent3">
                <a:satMod val="175000"/>
                <a:alpha val="40000"/>
              </a:schemeClr>
            </a:glow>
          </a:effectLst>
        </p:spPr>
      </p:pic>
      <p:pic>
        <p:nvPicPr>
          <p:cNvPr id="12" name="Picture 11"/>
          <p:cNvPicPr>
            <a:picLocks noChangeAspect="1"/>
          </p:cNvPicPr>
          <p:nvPr/>
        </p:nvPicPr>
        <p:blipFill>
          <a:blip r:embed="rId7"/>
          <a:stretch>
            <a:fillRect/>
          </a:stretch>
        </p:blipFill>
        <p:spPr>
          <a:xfrm>
            <a:off x="12399740" y="36433"/>
            <a:ext cx="1009018" cy="678379"/>
          </a:xfrm>
          <a:prstGeom prst="rect">
            <a:avLst/>
          </a:prstGeom>
          <a:effectLst>
            <a:glow rad="101600">
              <a:schemeClr val="accent3">
                <a:satMod val="175000"/>
                <a:alpha val="40000"/>
              </a:schemeClr>
            </a:glow>
          </a:effectLst>
        </p:spPr>
      </p:pic>
    </p:spTree>
    <p:extLst>
      <p:ext uri="{BB962C8B-B14F-4D97-AF65-F5344CB8AC3E}">
        <p14:creationId xmlns:p14="http://schemas.microsoft.com/office/powerpoint/2010/main" val="336584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18298</TotalTime>
  <Words>2033</Words>
  <Application>Microsoft Office PowerPoint</Application>
  <PresentationFormat>Widescreen</PresentationFormat>
  <Paragraphs>381</Paragraphs>
  <Slides>35</Slides>
  <Notes>23</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Calibri Light</vt:lpstr>
      <vt:lpstr>Garamond</vt:lpstr>
      <vt:lpstr>Geneva</vt:lpstr>
      <vt:lpstr>Symbol</vt:lpstr>
      <vt:lpstr>Verdana</vt:lpstr>
      <vt:lpstr>Office Theme</vt:lpstr>
      <vt:lpstr>PowerPoint Presentation</vt:lpstr>
      <vt:lpstr>Outline</vt:lpstr>
      <vt:lpstr>HIV Env glycoprotein – vaccine design target</vt:lpstr>
      <vt:lpstr>N160 glycan is found at V1/V2 interface</vt:lpstr>
      <vt:lpstr>How important is N160 glycan for trimer stability and  neutralizing antibody binding?</vt:lpstr>
      <vt:lpstr>Homology Modeling with Modeller</vt:lpstr>
      <vt:lpstr>Homology Modeling with Modeller</vt:lpstr>
      <vt:lpstr>PowerPoint Presentation</vt:lpstr>
      <vt:lpstr>Modeling Glycans (AllosMod)</vt:lpstr>
      <vt:lpstr>Outline</vt:lpstr>
      <vt:lpstr>Recombinant expression of KNH1144 SOSIP.644 construct</vt:lpstr>
      <vt:lpstr>PowerPoint Presentation</vt:lpstr>
      <vt:lpstr>Problem – Env protein aggregation and misfolding</vt:lpstr>
      <vt:lpstr>Purification Plan</vt:lpstr>
      <vt:lpstr>Four step purification produces 95% pure trimer</vt:lpstr>
      <vt:lpstr>Four step purification produces 95% pure trimer</vt:lpstr>
      <vt:lpstr>PowerPoint Presentation</vt:lpstr>
      <vt:lpstr>Outline</vt:lpstr>
      <vt:lpstr>Negative stain EM</vt:lpstr>
      <vt:lpstr>Dynamic Light Scattering</vt:lpstr>
      <vt:lpstr>DLS: removing N160 glycan destabilizes the protein</vt:lpstr>
      <vt:lpstr>SAXS</vt:lpstr>
      <vt:lpstr>SAXS: Scattering intensity curves</vt:lpstr>
      <vt:lpstr>Guiner Plot</vt:lpstr>
      <vt:lpstr>Kratky plot</vt:lpstr>
      <vt:lpstr>Pair-Distribution Function P(r)</vt:lpstr>
      <vt:lpstr>Outline</vt:lpstr>
      <vt:lpstr>Bio-Layer Interferometry (BLI) for antigenicity screening</vt:lpstr>
      <vt:lpstr>Monitoring the Interference Pattern vs. Time  Provides Kinetic Data on Molecular Interactions</vt:lpstr>
      <vt:lpstr>Monitoring the Interference Pattern vs. Time  Provides Kinetic Data on Molecular Interactions</vt:lpstr>
      <vt:lpstr>BLI: N160 Glycan is essential for V1/V2 epitope recognition by NAbs PGT145, PG16 and PG9 </vt:lpstr>
      <vt:lpstr>PowerPoint Presentation</vt:lpstr>
      <vt:lpstr>BLI screen with many mAbs</vt:lpstr>
      <vt:lpstr>Conclusions</vt:lpstr>
      <vt:lpstr>Future directions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Modestas</dc:creator>
  <cp:lastModifiedBy>Modestas</cp:lastModifiedBy>
  <cp:revision>145</cp:revision>
  <cp:lastPrinted>2016-03-06T00:18:26Z</cp:lastPrinted>
  <dcterms:created xsi:type="dcterms:W3CDTF">2016-03-01T04:50:36Z</dcterms:created>
  <dcterms:modified xsi:type="dcterms:W3CDTF">2016-11-04T09:05:55Z</dcterms:modified>
</cp:coreProperties>
</file>